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Nuni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6.png"/><Relationship Id="rId9"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hyperlink" Target="http://www.youtube.com/watch?v=WLctUO1DGtw" TargetMode="External"/><Relationship Id="rId5" Type="http://schemas.openxmlformats.org/officeDocument/2006/relationships/image" Target="../media/image24.jp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mailto:han.y.zhao@mail.mcgill.ca" TargetMode="External"/><Relationship Id="rId4" Type="http://schemas.openxmlformats.org/officeDocument/2006/relationships/hyperlink" Target="https://github.com/HanYangZha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Breadboards and Power</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Lecture 1</a:t>
            </a:r>
            <a:endParaRPr/>
          </a:p>
          <a:p>
            <a:pPr indent="0" lvl="0" marL="0">
              <a:spcBef>
                <a:spcPts val="0"/>
              </a:spcBef>
              <a:spcAft>
                <a:spcPts val="0"/>
              </a:spcAft>
              <a:buNone/>
            </a:pPr>
            <a:r>
              <a:rPr lang="en-GB"/>
              <a:t> </a:t>
            </a:r>
            <a:endParaRPr/>
          </a:p>
        </p:txBody>
      </p:sp>
      <p:pic>
        <p:nvPicPr>
          <p:cNvPr descr="https://scontent.xx.fbcdn.net/t31.0-8/10562550_826295510735460_6862486322161597668_o.jpg" id="56" name="Shape 56"/>
          <p:cNvPicPr preferRelativeResize="0"/>
          <p:nvPr/>
        </p:nvPicPr>
        <p:blipFill rotWithShape="1">
          <a:blip r:embed="rId3">
            <a:alphaModFix/>
          </a:blip>
          <a:srcRect b="26146" l="18028" r="18289" t="25771"/>
          <a:stretch/>
        </p:blipFill>
        <p:spPr>
          <a:xfrm>
            <a:off x="126725" y="4433600"/>
            <a:ext cx="1965624" cy="581225"/>
          </a:xfrm>
          <a:prstGeom prst="rect">
            <a:avLst/>
          </a:prstGeom>
          <a:noFill/>
          <a:ln>
            <a:noFill/>
          </a:ln>
        </p:spPr>
      </p:pic>
      <p:sp>
        <p:nvSpPr>
          <p:cNvPr id="57" name="Shape 57"/>
          <p:cNvSpPr txBox="1"/>
          <p:nvPr/>
        </p:nvSpPr>
        <p:spPr>
          <a:xfrm>
            <a:off x="2367825" y="4746925"/>
            <a:ext cx="5273100" cy="26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100"/>
              <a:t>Ⓒ 2018 ECSESS RoboElectronics Committee, Slides adapted from Dirk Dubois</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Understanding</a:t>
            </a:r>
            <a:r>
              <a:rPr lang="en-GB"/>
              <a:t> circuit symbols</a:t>
            </a:r>
            <a:endParaRPr/>
          </a:p>
        </p:txBody>
      </p:sp>
      <p:pic>
        <p:nvPicPr>
          <p:cNvPr id="132" name="Shape 132"/>
          <p:cNvPicPr preferRelativeResize="0"/>
          <p:nvPr/>
        </p:nvPicPr>
        <p:blipFill>
          <a:blip r:embed="rId3">
            <a:alphaModFix/>
          </a:blip>
          <a:stretch>
            <a:fillRect/>
          </a:stretch>
        </p:blipFill>
        <p:spPr>
          <a:xfrm>
            <a:off x="46750" y="1392675"/>
            <a:ext cx="3622626" cy="2507625"/>
          </a:xfrm>
          <a:prstGeom prst="rect">
            <a:avLst/>
          </a:prstGeom>
          <a:noFill/>
          <a:ln>
            <a:noFill/>
          </a:ln>
        </p:spPr>
      </p:pic>
      <p:pic>
        <p:nvPicPr>
          <p:cNvPr id="133" name="Shape 133"/>
          <p:cNvPicPr preferRelativeResize="0"/>
          <p:nvPr/>
        </p:nvPicPr>
        <p:blipFill>
          <a:blip r:embed="rId4">
            <a:alphaModFix/>
          </a:blip>
          <a:stretch>
            <a:fillRect/>
          </a:stretch>
        </p:blipFill>
        <p:spPr>
          <a:xfrm>
            <a:off x="3763600" y="1548899"/>
            <a:ext cx="2167026" cy="3032676"/>
          </a:xfrm>
          <a:prstGeom prst="rect">
            <a:avLst/>
          </a:prstGeom>
          <a:noFill/>
          <a:ln>
            <a:noFill/>
          </a:ln>
        </p:spPr>
      </p:pic>
      <p:pic>
        <p:nvPicPr>
          <p:cNvPr id="134" name="Shape 134"/>
          <p:cNvPicPr preferRelativeResize="0"/>
          <p:nvPr/>
        </p:nvPicPr>
        <p:blipFill>
          <a:blip r:embed="rId5">
            <a:alphaModFix/>
          </a:blip>
          <a:stretch>
            <a:fillRect/>
          </a:stretch>
        </p:blipFill>
        <p:spPr>
          <a:xfrm>
            <a:off x="6119950" y="1952225"/>
            <a:ext cx="2814275" cy="1893725"/>
          </a:xfrm>
          <a:prstGeom prst="rect">
            <a:avLst/>
          </a:prstGeom>
          <a:noFill/>
          <a:ln>
            <a:noFill/>
          </a:ln>
        </p:spPr>
      </p:pic>
      <p:sp>
        <p:nvSpPr>
          <p:cNvPr id="135" name="Shape 135"/>
          <p:cNvSpPr/>
          <p:nvPr/>
        </p:nvSpPr>
        <p:spPr>
          <a:xfrm>
            <a:off x="387250" y="2810538"/>
            <a:ext cx="720000" cy="50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6242225" y="2684455"/>
            <a:ext cx="1036500" cy="705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4061600" y="2051629"/>
            <a:ext cx="720000" cy="2004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2574725" y="2567925"/>
            <a:ext cx="741300" cy="9714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4710825" y="2551550"/>
            <a:ext cx="741300" cy="9714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8068825" y="2579550"/>
            <a:ext cx="741300" cy="9714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a:off x="1277650" y="1436325"/>
            <a:ext cx="1297200" cy="736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4061600" y="1416388"/>
            <a:ext cx="1297200" cy="736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6935250" y="1843050"/>
            <a:ext cx="1297200" cy="736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688" y="353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Other </a:t>
            </a:r>
            <a:r>
              <a:rPr lang="en-GB"/>
              <a:t>electronics</a:t>
            </a:r>
            <a:r>
              <a:rPr lang="en-GB"/>
              <a:t> symbols</a:t>
            </a:r>
            <a:endParaRPr/>
          </a:p>
        </p:txBody>
      </p:sp>
      <p:pic>
        <p:nvPicPr>
          <p:cNvPr id="149" name="Shape 149"/>
          <p:cNvPicPr preferRelativeResize="0"/>
          <p:nvPr/>
        </p:nvPicPr>
        <p:blipFill>
          <a:blip r:embed="rId3">
            <a:alphaModFix/>
          </a:blip>
          <a:stretch>
            <a:fillRect/>
          </a:stretch>
        </p:blipFill>
        <p:spPr>
          <a:xfrm>
            <a:off x="500125" y="1271800"/>
            <a:ext cx="3166901" cy="1099800"/>
          </a:xfrm>
          <a:prstGeom prst="rect">
            <a:avLst/>
          </a:prstGeom>
          <a:noFill/>
          <a:ln>
            <a:noFill/>
          </a:ln>
        </p:spPr>
      </p:pic>
      <p:pic>
        <p:nvPicPr>
          <p:cNvPr id="150" name="Shape 150"/>
          <p:cNvPicPr preferRelativeResize="0"/>
          <p:nvPr/>
        </p:nvPicPr>
        <p:blipFill>
          <a:blip r:embed="rId4">
            <a:alphaModFix/>
          </a:blip>
          <a:stretch>
            <a:fillRect/>
          </a:stretch>
        </p:blipFill>
        <p:spPr>
          <a:xfrm>
            <a:off x="4179225" y="1271798"/>
            <a:ext cx="785555" cy="1099798"/>
          </a:xfrm>
          <a:prstGeom prst="rect">
            <a:avLst/>
          </a:prstGeom>
          <a:noFill/>
          <a:ln>
            <a:noFill/>
          </a:ln>
        </p:spPr>
      </p:pic>
      <p:cxnSp>
        <p:nvCxnSpPr>
          <p:cNvPr id="151" name="Shape 151"/>
          <p:cNvCxnSpPr/>
          <p:nvPr/>
        </p:nvCxnSpPr>
        <p:spPr>
          <a:xfrm flipH="1" rot="10800000">
            <a:off x="1828800" y="1519575"/>
            <a:ext cx="2580300" cy="92100"/>
          </a:xfrm>
          <a:prstGeom prst="straightConnector1">
            <a:avLst/>
          </a:prstGeom>
          <a:noFill/>
          <a:ln cap="flat" cmpd="sng" w="9525">
            <a:solidFill>
              <a:schemeClr val="dk2"/>
            </a:solidFill>
            <a:prstDash val="solid"/>
            <a:round/>
            <a:headEnd len="med" w="med" type="none"/>
            <a:tailEnd len="med" w="med" type="none"/>
          </a:ln>
        </p:spPr>
      </p:cxnSp>
      <p:cxnSp>
        <p:nvCxnSpPr>
          <p:cNvPr id="152" name="Shape 152"/>
          <p:cNvCxnSpPr/>
          <p:nvPr/>
        </p:nvCxnSpPr>
        <p:spPr>
          <a:xfrm>
            <a:off x="3482225" y="1945700"/>
            <a:ext cx="1027200" cy="200700"/>
          </a:xfrm>
          <a:prstGeom prst="straightConnector1">
            <a:avLst/>
          </a:prstGeom>
          <a:noFill/>
          <a:ln cap="flat" cmpd="sng" w="9525">
            <a:solidFill>
              <a:schemeClr val="dk2"/>
            </a:solidFill>
            <a:prstDash val="solid"/>
            <a:round/>
            <a:headEnd len="med" w="med" type="none"/>
            <a:tailEnd len="med" w="med" type="none"/>
          </a:ln>
        </p:spPr>
      </p:cxnSp>
      <p:pic>
        <p:nvPicPr>
          <p:cNvPr id="153" name="Shape 153"/>
          <p:cNvPicPr preferRelativeResize="0"/>
          <p:nvPr/>
        </p:nvPicPr>
        <p:blipFill>
          <a:blip r:embed="rId5">
            <a:alphaModFix/>
          </a:blip>
          <a:stretch>
            <a:fillRect/>
          </a:stretch>
        </p:blipFill>
        <p:spPr>
          <a:xfrm>
            <a:off x="444962" y="3631338"/>
            <a:ext cx="1714976" cy="735550"/>
          </a:xfrm>
          <a:prstGeom prst="rect">
            <a:avLst/>
          </a:prstGeom>
          <a:noFill/>
          <a:ln>
            <a:noFill/>
          </a:ln>
        </p:spPr>
      </p:pic>
      <p:pic>
        <p:nvPicPr>
          <p:cNvPr id="154" name="Shape 154"/>
          <p:cNvPicPr preferRelativeResize="0"/>
          <p:nvPr/>
        </p:nvPicPr>
        <p:blipFill>
          <a:blip r:embed="rId6">
            <a:alphaModFix/>
          </a:blip>
          <a:stretch>
            <a:fillRect/>
          </a:stretch>
        </p:blipFill>
        <p:spPr>
          <a:xfrm>
            <a:off x="2644225" y="2972850"/>
            <a:ext cx="2936175" cy="2202125"/>
          </a:xfrm>
          <a:prstGeom prst="rect">
            <a:avLst/>
          </a:prstGeom>
          <a:noFill/>
          <a:ln>
            <a:noFill/>
          </a:ln>
        </p:spPr>
      </p:pic>
      <p:pic>
        <p:nvPicPr>
          <p:cNvPr id="155" name="Shape 155"/>
          <p:cNvPicPr preferRelativeResize="0"/>
          <p:nvPr/>
        </p:nvPicPr>
        <p:blipFill>
          <a:blip r:embed="rId7">
            <a:alphaModFix/>
          </a:blip>
          <a:stretch>
            <a:fillRect/>
          </a:stretch>
        </p:blipFill>
        <p:spPr>
          <a:xfrm>
            <a:off x="6216575" y="2949227"/>
            <a:ext cx="1901875" cy="1901875"/>
          </a:xfrm>
          <a:prstGeom prst="rect">
            <a:avLst/>
          </a:prstGeom>
          <a:noFill/>
          <a:ln>
            <a:noFill/>
          </a:ln>
        </p:spPr>
      </p:pic>
      <p:sp>
        <p:nvSpPr>
          <p:cNvPr id="156" name="Shape 156"/>
          <p:cNvSpPr txBox="1"/>
          <p:nvPr/>
        </p:nvSpPr>
        <p:spPr>
          <a:xfrm>
            <a:off x="596850" y="4366900"/>
            <a:ext cx="1411200" cy="484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t>Lamp</a:t>
            </a:r>
            <a:endParaRPr/>
          </a:p>
        </p:txBody>
      </p:sp>
      <p:sp>
        <p:nvSpPr>
          <p:cNvPr id="157" name="Shape 157"/>
          <p:cNvSpPr txBox="1"/>
          <p:nvPr/>
        </p:nvSpPr>
        <p:spPr>
          <a:xfrm>
            <a:off x="3290225" y="4540650"/>
            <a:ext cx="14112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LED</a:t>
            </a:r>
            <a:endParaRPr/>
          </a:p>
        </p:txBody>
      </p:sp>
      <p:sp>
        <p:nvSpPr>
          <p:cNvPr id="158" name="Shape 158"/>
          <p:cNvSpPr txBox="1"/>
          <p:nvPr/>
        </p:nvSpPr>
        <p:spPr>
          <a:xfrm>
            <a:off x="6461913" y="4488000"/>
            <a:ext cx="14112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Motor</a:t>
            </a:r>
            <a:endParaRPr/>
          </a:p>
        </p:txBody>
      </p:sp>
      <p:pic>
        <p:nvPicPr>
          <p:cNvPr id="159" name="Shape 159"/>
          <p:cNvPicPr preferRelativeResize="0"/>
          <p:nvPr/>
        </p:nvPicPr>
        <p:blipFill>
          <a:blip r:embed="rId8">
            <a:alphaModFix/>
          </a:blip>
          <a:stretch>
            <a:fillRect/>
          </a:stretch>
        </p:blipFill>
        <p:spPr>
          <a:xfrm>
            <a:off x="5802775" y="1253650"/>
            <a:ext cx="1178850" cy="950924"/>
          </a:xfrm>
          <a:prstGeom prst="rect">
            <a:avLst/>
          </a:prstGeom>
          <a:noFill/>
          <a:ln>
            <a:noFill/>
          </a:ln>
        </p:spPr>
      </p:pic>
      <p:pic>
        <p:nvPicPr>
          <p:cNvPr id="160" name="Shape 160"/>
          <p:cNvPicPr preferRelativeResize="0"/>
          <p:nvPr/>
        </p:nvPicPr>
        <p:blipFill>
          <a:blip r:embed="rId9">
            <a:alphaModFix/>
          </a:blip>
          <a:stretch>
            <a:fillRect/>
          </a:stretch>
        </p:blipFill>
        <p:spPr>
          <a:xfrm>
            <a:off x="7380225" y="1165375"/>
            <a:ext cx="987175" cy="987175"/>
          </a:xfrm>
          <a:prstGeom prst="rect">
            <a:avLst/>
          </a:prstGeom>
          <a:noFill/>
          <a:ln>
            <a:noFill/>
          </a:ln>
        </p:spPr>
      </p:pic>
      <p:sp>
        <p:nvSpPr>
          <p:cNvPr id="161" name="Shape 161"/>
          <p:cNvSpPr txBox="1"/>
          <p:nvPr/>
        </p:nvSpPr>
        <p:spPr>
          <a:xfrm>
            <a:off x="6411813" y="2307275"/>
            <a:ext cx="14112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Switches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LED circuit</a:t>
            </a:r>
            <a:endParaRPr/>
          </a:p>
        </p:txBody>
      </p:sp>
      <p:sp>
        <p:nvSpPr>
          <p:cNvPr id="167" name="Shape 167"/>
          <p:cNvSpPr txBox="1"/>
          <p:nvPr>
            <p:ph idx="1" type="body"/>
          </p:nvPr>
        </p:nvSpPr>
        <p:spPr>
          <a:xfrm>
            <a:off x="311700" y="1937350"/>
            <a:ext cx="3913800" cy="263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rPr lang="en-GB" sz="1400"/>
              <a:t>Because LEDs have :</a:t>
            </a:r>
            <a:endParaRPr sz="1400"/>
          </a:p>
          <a:p>
            <a:pPr indent="0" lvl="0" marL="457200">
              <a:spcBef>
                <a:spcPts val="1600"/>
              </a:spcBef>
              <a:spcAft>
                <a:spcPts val="0"/>
              </a:spcAft>
              <a:buNone/>
            </a:pPr>
            <a:r>
              <a:rPr lang="en-GB" sz="1400"/>
              <a:t>Forward voltage : Voltage need for the led to turn on (2-3V)</a:t>
            </a:r>
            <a:endParaRPr sz="1400"/>
          </a:p>
          <a:p>
            <a:pPr indent="0" lvl="0" marL="457200" rtl="0">
              <a:spcBef>
                <a:spcPts val="1600"/>
              </a:spcBef>
              <a:spcAft>
                <a:spcPts val="0"/>
              </a:spcAft>
              <a:buNone/>
            </a:pPr>
            <a:r>
              <a:rPr lang="en-GB" sz="1400"/>
              <a:t>Operational current : 20mA, </a:t>
            </a:r>
            <a:r>
              <a:rPr b="1" lang="en-GB" sz="1400"/>
              <a:t>too much current can burn or explode the LED</a:t>
            </a:r>
            <a:endParaRPr b="1" sz="1400"/>
          </a:p>
          <a:p>
            <a:pPr indent="0" lvl="0" marL="0">
              <a:spcBef>
                <a:spcPts val="1600"/>
              </a:spcBef>
              <a:spcAft>
                <a:spcPts val="1600"/>
              </a:spcAft>
              <a:buNone/>
            </a:pPr>
            <a:r>
              <a:rPr lang="en-GB" sz="1400"/>
              <a:t>The resistor is there to limit the current going through the LED </a:t>
            </a:r>
            <a:endParaRPr sz="1400"/>
          </a:p>
        </p:txBody>
      </p:sp>
      <p:pic>
        <p:nvPicPr>
          <p:cNvPr id="168" name="Shape 168"/>
          <p:cNvPicPr preferRelativeResize="0"/>
          <p:nvPr/>
        </p:nvPicPr>
        <p:blipFill rotWithShape="1">
          <a:blip r:embed="rId3">
            <a:alphaModFix/>
          </a:blip>
          <a:srcRect b="0" l="0" r="0" t="0"/>
          <a:stretch/>
        </p:blipFill>
        <p:spPr>
          <a:xfrm>
            <a:off x="4172557" y="1537513"/>
            <a:ext cx="3110700" cy="1944300"/>
          </a:xfrm>
          <a:prstGeom prst="rect">
            <a:avLst/>
          </a:prstGeom>
          <a:noFill/>
          <a:ln>
            <a:noFill/>
          </a:ln>
        </p:spPr>
      </p:pic>
      <p:sp>
        <p:nvSpPr>
          <p:cNvPr descr="LED connected directly to the 5v rail of a computer power supply.  Boom!  This is why you should always use resistors!  This was the 2nd attempt... the first LED was quite boring.  Some are violent, some are not... if you want to try this, at least have some eye protection!" id="169" name="Shape 169" title="Exploding LED">
            <a:hlinkClick r:id="rId4"/>
          </p:cNvPr>
          <p:cNvSpPr/>
          <p:nvPr/>
        </p:nvSpPr>
        <p:spPr>
          <a:xfrm>
            <a:off x="5936801" y="0"/>
            <a:ext cx="2404975" cy="1803750"/>
          </a:xfrm>
          <a:prstGeom prst="rect">
            <a:avLst/>
          </a:prstGeom>
          <a:blipFill>
            <a:blip r:embed="rId5">
              <a:alphaModFix/>
            </a:blip>
            <a:stretch>
              <a:fillRect/>
            </a:stretch>
          </a:blipFill>
          <a:ln>
            <a:noFill/>
          </a:ln>
        </p:spPr>
      </p:sp>
      <p:sp>
        <p:nvSpPr>
          <p:cNvPr id="170" name="Shape 170"/>
          <p:cNvSpPr txBox="1"/>
          <p:nvPr/>
        </p:nvSpPr>
        <p:spPr>
          <a:xfrm>
            <a:off x="364650" y="612025"/>
            <a:ext cx="3807900" cy="2419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GB" sz="1800">
                <a:solidFill>
                  <a:schemeClr val="dk2"/>
                </a:solidFill>
              </a:rPr>
              <a:t>Why do we need a resistor in the circuit?</a:t>
            </a:r>
            <a:endParaRPr/>
          </a:p>
        </p:txBody>
      </p:sp>
      <p:pic>
        <p:nvPicPr>
          <p:cNvPr id="171" name="Shape 171"/>
          <p:cNvPicPr preferRelativeResize="0"/>
          <p:nvPr/>
        </p:nvPicPr>
        <p:blipFill>
          <a:blip r:embed="rId6">
            <a:alphaModFix/>
          </a:blip>
          <a:stretch>
            <a:fillRect/>
          </a:stretch>
        </p:blipFill>
        <p:spPr>
          <a:xfrm>
            <a:off x="4322850" y="2989551"/>
            <a:ext cx="2479850" cy="197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800">
                <a:solidFill>
                  <a:srgbClr val="000000"/>
                </a:solidFill>
              </a:rPr>
              <a:t>DC Power</a:t>
            </a:r>
            <a:endParaRPr sz="2800">
              <a:solidFill>
                <a:srgbClr val="000000"/>
              </a:solidFill>
            </a:endParaRPr>
          </a:p>
        </p:txBody>
      </p:sp>
      <p:sp>
        <p:nvSpPr>
          <p:cNvPr id="177" name="Shape 177"/>
          <p:cNvSpPr txBox="1"/>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lang="en-GB">
                <a:solidFill>
                  <a:srgbClr val="000000"/>
                </a:solidFill>
              </a:rPr>
              <a:t>All micro electronics run on DC power</a:t>
            </a:r>
            <a:endParaRPr>
              <a:solidFill>
                <a:srgbClr val="000000"/>
              </a:solidFill>
            </a:endParaRPr>
          </a:p>
          <a:p>
            <a:pPr indent="-317500" lvl="0" marL="457200" rtl="0">
              <a:spcBef>
                <a:spcPts val="0"/>
              </a:spcBef>
              <a:spcAft>
                <a:spcPts val="0"/>
              </a:spcAft>
              <a:buClr>
                <a:srgbClr val="000000"/>
              </a:buClr>
              <a:buSzPts val="1400"/>
              <a:buChar char="●"/>
            </a:pPr>
            <a:r>
              <a:rPr lang="en-GB">
                <a:solidFill>
                  <a:srgbClr val="000000"/>
                </a:solidFill>
              </a:rPr>
              <a:t>Typical voltages</a:t>
            </a:r>
            <a:endParaRPr>
              <a:solidFill>
                <a:srgbClr val="000000"/>
              </a:solidFill>
            </a:endParaRPr>
          </a:p>
          <a:p>
            <a:pPr indent="-317500" lvl="1" marL="914400" rtl="0">
              <a:spcBef>
                <a:spcPts val="0"/>
              </a:spcBef>
              <a:spcAft>
                <a:spcPts val="0"/>
              </a:spcAft>
              <a:buClr>
                <a:srgbClr val="000000"/>
              </a:buClr>
              <a:buSzPts val="1400"/>
              <a:buChar char="○"/>
            </a:pPr>
            <a:r>
              <a:rPr lang="en-GB">
                <a:solidFill>
                  <a:srgbClr val="000000"/>
                </a:solidFill>
              </a:rPr>
              <a:t>5V</a:t>
            </a:r>
            <a:endParaRPr>
              <a:solidFill>
                <a:srgbClr val="000000"/>
              </a:solidFill>
            </a:endParaRPr>
          </a:p>
          <a:p>
            <a:pPr indent="-317500" lvl="1" marL="914400" rtl="0">
              <a:spcBef>
                <a:spcPts val="0"/>
              </a:spcBef>
              <a:spcAft>
                <a:spcPts val="0"/>
              </a:spcAft>
              <a:buClr>
                <a:srgbClr val="000000"/>
              </a:buClr>
              <a:buSzPts val="1400"/>
              <a:buChar char="○"/>
            </a:pPr>
            <a:r>
              <a:rPr lang="en-GB">
                <a:solidFill>
                  <a:srgbClr val="000000"/>
                </a:solidFill>
              </a:rPr>
              <a:t>3.3V</a:t>
            </a:r>
            <a:endParaRPr>
              <a:solidFill>
                <a:srgbClr val="000000"/>
              </a:solidFill>
            </a:endParaRPr>
          </a:p>
          <a:p>
            <a:pPr indent="-317500" lvl="1" marL="914400" rtl="0">
              <a:spcBef>
                <a:spcPts val="0"/>
              </a:spcBef>
              <a:spcAft>
                <a:spcPts val="0"/>
              </a:spcAft>
              <a:buClr>
                <a:srgbClr val="000000"/>
              </a:buClr>
              <a:buSzPts val="1400"/>
              <a:buChar char="○"/>
            </a:pPr>
            <a:r>
              <a:rPr lang="en-GB">
                <a:solidFill>
                  <a:srgbClr val="000000"/>
                </a:solidFill>
              </a:rPr>
              <a:t>2.0V</a:t>
            </a:r>
            <a:endParaRPr>
              <a:solidFill>
                <a:srgbClr val="000000"/>
              </a:solidFill>
            </a:endParaRPr>
          </a:p>
          <a:p>
            <a:pPr indent="-317500" lvl="0" marL="457200" rtl="0">
              <a:spcBef>
                <a:spcPts val="0"/>
              </a:spcBef>
              <a:spcAft>
                <a:spcPts val="0"/>
              </a:spcAft>
              <a:buClr>
                <a:srgbClr val="000000"/>
              </a:buClr>
              <a:buSzPts val="1400"/>
              <a:buChar char="●"/>
            </a:pPr>
            <a:r>
              <a:rPr lang="en-GB">
                <a:solidFill>
                  <a:srgbClr val="000000"/>
                </a:solidFill>
              </a:rPr>
              <a:t>Batteries can be used to supply the necessary voltage, but their voltage varies as a function of time</a:t>
            </a:r>
            <a:endParaRPr>
              <a:solidFill>
                <a:srgbClr val="000000"/>
              </a:solidFill>
            </a:endParaRPr>
          </a:p>
          <a:p>
            <a:pPr indent="-317500" lvl="0" marL="457200" rtl="0">
              <a:spcBef>
                <a:spcPts val="0"/>
              </a:spcBef>
              <a:spcAft>
                <a:spcPts val="0"/>
              </a:spcAft>
              <a:buClr>
                <a:srgbClr val="000000"/>
              </a:buClr>
              <a:buSzPts val="1400"/>
              <a:buChar char="●"/>
            </a:pPr>
            <a:r>
              <a:rPr lang="en-GB">
                <a:solidFill>
                  <a:srgbClr val="000000"/>
                </a:solidFill>
              </a:rPr>
              <a:t>DC Transformers that plug into an AC outlet can also be used</a:t>
            </a:r>
            <a:endParaRPr>
              <a:solidFill>
                <a:srgbClr val="000000"/>
              </a:solidFill>
            </a:endParaRPr>
          </a:p>
          <a:p>
            <a:pPr indent="-317500" lvl="0" marL="457200" rtl="0">
              <a:spcBef>
                <a:spcPts val="0"/>
              </a:spcBef>
              <a:spcAft>
                <a:spcPts val="0"/>
              </a:spcAft>
              <a:buClr>
                <a:srgbClr val="000000"/>
              </a:buClr>
              <a:buSzPts val="1400"/>
              <a:buChar char="●"/>
            </a:pPr>
            <a:r>
              <a:rPr lang="en-GB">
                <a:solidFill>
                  <a:srgbClr val="000000"/>
                </a:solidFill>
              </a:rPr>
              <a:t>Voltage regulators are used to ensure that devices get specific voltages</a:t>
            </a:r>
            <a:endParaRPr>
              <a:solidFill>
                <a:srgbClr val="595959"/>
              </a:solidFill>
            </a:endParaRPr>
          </a:p>
        </p:txBody>
      </p:sp>
      <p:sp>
        <p:nvSpPr>
          <p:cNvPr id="178" name="Shape 17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pic>
        <p:nvPicPr>
          <p:cNvPr descr="http://tom-itx.dyndns.org:81/%7Ewebpage/how_to/atmega168/walwart_switching.jpg" id="179" name="Shape 179"/>
          <p:cNvPicPr preferRelativeResize="0"/>
          <p:nvPr/>
        </p:nvPicPr>
        <p:blipFill rotWithShape="1">
          <a:blip r:embed="rId3">
            <a:alphaModFix/>
          </a:blip>
          <a:srcRect b="0" l="0" r="0" t="0"/>
          <a:stretch/>
        </p:blipFill>
        <p:spPr>
          <a:xfrm>
            <a:off x="6476122" y="2974000"/>
            <a:ext cx="1190700" cy="1229700"/>
          </a:xfrm>
          <a:prstGeom prst="rect">
            <a:avLst/>
          </a:prstGeom>
          <a:noFill/>
          <a:ln>
            <a:noFill/>
          </a:ln>
        </p:spPr>
      </p:pic>
      <p:pic>
        <p:nvPicPr>
          <p:cNvPr descr="https://dlnmh9ip6v2uc.cloudfront.net/images/products/8/1/5/9/Batt-Holder-Terminated.jpg" id="180" name="Shape 180"/>
          <p:cNvPicPr preferRelativeResize="0"/>
          <p:nvPr/>
        </p:nvPicPr>
        <p:blipFill rotWithShape="1">
          <a:blip r:embed="rId4">
            <a:alphaModFix/>
          </a:blip>
          <a:srcRect b="0" l="0" r="0" t="0"/>
          <a:stretch/>
        </p:blipFill>
        <p:spPr>
          <a:xfrm>
            <a:off x="6351344" y="1017725"/>
            <a:ext cx="1440300" cy="1487700"/>
          </a:xfrm>
          <a:prstGeom prst="rect">
            <a:avLst/>
          </a:prstGeom>
          <a:noFill/>
          <a:ln>
            <a:noFill/>
          </a:ln>
        </p:spPr>
      </p:pic>
      <p:sp>
        <p:nvSpPr>
          <p:cNvPr id="181" name="Shape 181"/>
          <p:cNvSpPr txBox="1"/>
          <p:nvPr/>
        </p:nvSpPr>
        <p:spPr>
          <a:xfrm>
            <a:off x="6056039" y="2381415"/>
            <a:ext cx="2160300" cy="55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u="none" cap="none" strike="noStrike">
                <a:solidFill>
                  <a:srgbClr val="000000"/>
                </a:solidFill>
              </a:rPr>
              <a:t>4 AA battery holder giving a total of 6V</a:t>
            </a:r>
            <a:endParaRPr b="0" i="0" u="none" cap="none" strike="noStrike">
              <a:solidFill>
                <a:srgbClr val="000000"/>
              </a:solidFill>
            </a:endParaRPr>
          </a:p>
        </p:txBody>
      </p:sp>
      <p:sp>
        <p:nvSpPr>
          <p:cNvPr id="182" name="Shape 182"/>
          <p:cNvSpPr txBox="1"/>
          <p:nvPr/>
        </p:nvSpPr>
        <p:spPr>
          <a:xfrm>
            <a:off x="5991273" y="4117020"/>
            <a:ext cx="2160300" cy="795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u="none" cap="none" strike="noStrike">
                <a:solidFill>
                  <a:srgbClr val="000000"/>
                </a:solidFill>
              </a:rPr>
              <a:t>A DC transformer that provides a fixed DC voltage from an AC outlet</a:t>
            </a:r>
            <a:endParaRPr b="0" i="0" u="none" cap="none" strike="noStrike">
              <a:solidFill>
                <a:srgbClr val="000000"/>
              </a:solidFill>
            </a:endParaRPr>
          </a:p>
        </p:txBody>
      </p:sp>
      <p:pic>
        <p:nvPicPr>
          <p:cNvPr id="183" name="Shape 183"/>
          <p:cNvPicPr preferRelativeResize="0"/>
          <p:nvPr/>
        </p:nvPicPr>
        <p:blipFill rotWithShape="1">
          <a:blip r:embed="rId5">
            <a:alphaModFix/>
          </a:blip>
          <a:srcRect b="0" l="0" r="0" t="0"/>
          <a:stretch/>
        </p:blipFill>
        <p:spPr>
          <a:xfrm>
            <a:off x="4047102" y="69279"/>
            <a:ext cx="2118900" cy="1324200"/>
          </a:xfrm>
          <a:prstGeom prst="rect">
            <a:avLst/>
          </a:prstGeom>
          <a:noFill/>
          <a:ln>
            <a:noFill/>
          </a:ln>
        </p:spPr>
      </p:pic>
      <p:sp>
        <p:nvSpPr>
          <p:cNvPr id="184" name="Shape 184"/>
          <p:cNvSpPr/>
          <p:nvPr/>
        </p:nvSpPr>
        <p:spPr>
          <a:xfrm>
            <a:off x="4019475" y="38775"/>
            <a:ext cx="548700" cy="491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5677550" y="1017725"/>
            <a:ext cx="548700" cy="491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b="0" l="0" r="0" t="0"/>
          <a:stretch/>
        </p:blipFill>
        <p:spPr>
          <a:xfrm>
            <a:off x="4047102" y="69279"/>
            <a:ext cx="2118900" cy="1324200"/>
          </a:xfrm>
          <a:prstGeom prst="rect">
            <a:avLst/>
          </a:prstGeom>
          <a:noFill/>
          <a:ln>
            <a:noFill/>
          </a:ln>
        </p:spPr>
      </p:pic>
      <p:sp>
        <p:nvSpPr>
          <p:cNvPr id="191" name="Shape 19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800"/>
              <a:t>LED</a:t>
            </a:r>
            <a:endParaRPr sz="2800">
              <a:solidFill>
                <a:srgbClr val="000000"/>
              </a:solidFill>
            </a:endParaRPr>
          </a:p>
        </p:txBody>
      </p:sp>
      <p:sp>
        <p:nvSpPr>
          <p:cNvPr id="192" name="Shape 192"/>
          <p:cNvSpPr txBox="1"/>
          <p:nvPr/>
        </p:nvSpPr>
        <p:spPr>
          <a:xfrm>
            <a:off x="247100" y="1393475"/>
            <a:ext cx="3999900" cy="3416400"/>
          </a:xfrm>
          <a:prstGeom prst="rect">
            <a:avLst/>
          </a:prstGeom>
          <a:noFill/>
          <a:ln>
            <a:noFill/>
          </a:ln>
        </p:spPr>
        <p:txBody>
          <a:bodyPr anchorCtr="0" anchor="t" bIns="91425" lIns="91425" spcFirstLastPara="1" rIns="91425" wrap="square" tIns="91425">
            <a:noAutofit/>
          </a:bodyPr>
          <a:lstStyle/>
          <a:p>
            <a:pPr indent="-187325" lvl="0" marL="342900" rtl="0">
              <a:lnSpc>
                <a:spcPct val="80000"/>
              </a:lnSpc>
              <a:spcBef>
                <a:spcPts val="0"/>
              </a:spcBef>
              <a:spcAft>
                <a:spcPts val="0"/>
              </a:spcAft>
              <a:buClr>
                <a:srgbClr val="595959"/>
              </a:buClr>
              <a:buSzPts val="1400"/>
              <a:buFont typeface="Arial"/>
              <a:buChar char="•"/>
            </a:pPr>
            <a:r>
              <a:rPr lang="en-GB">
                <a:solidFill>
                  <a:srgbClr val="000000"/>
                </a:solidFill>
              </a:rPr>
              <a:t>LEDs, Light Emitting Diodes, are a common device found in most electronics</a:t>
            </a:r>
            <a:endParaRPr>
              <a:solidFill>
                <a:srgbClr val="000000"/>
              </a:solidFill>
            </a:endParaRPr>
          </a:p>
          <a:p>
            <a:pPr indent="-187325" lvl="0" marL="342900" rtl="0">
              <a:lnSpc>
                <a:spcPct val="80000"/>
              </a:lnSpc>
              <a:spcBef>
                <a:spcPts val="410"/>
              </a:spcBef>
              <a:spcAft>
                <a:spcPts val="0"/>
              </a:spcAft>
              <a:buClr>
                <a:srgbClr val="595959"/>
              </a:buClr>
              <a:buSzPts val="1400"/>
              <a:buFont typeface="Arial"/>
              <a:buChar char="•"/>
            </a:pPr>
            <a:r>
              <a:rPr lang="en-GB">
                <a:solidFill>
                  <a:srgbClr val="000000"/>
                </a:solidFill>
              </a:rPr>
              <a:t>They are available in a wide variety of sizes and colours</a:t>
            </a:r>
            <a:endParaRPr>
              <a:solidFill>
                <a:srgbClr val="000000"/>
              </a:solidFill>
            </a:endParaRPr>
          </a:p>
          <a:p>
            <a:pPr indent="-187325" lvl="0" marL="342900" rtl="0">
              <a:lnSpc>
                <a:spcPct val="80000"/>
              </a:lnSpc>
              <a:spcBef>
                <a:spcPts val="410"/>
              </a:spcBef>
              <a:spcAft>
                <a:spcPts val="0"/>
              </a:spcAft>
              <a:buClr>
                <a:srgbClr val="595959"/>
              </a:buClr>
              <a:buSzPts val="1400"/>
              <a:buFont typeface="Arial"/>
              <a:buChar char="•"/>
            </a:pPr>
            <a:r>
              <a:rPr lang="en-GB">
                <a:solidFill>
                  <a:srgbClr val="000000"/>
                </a:solidFill>
              </a:rPr>
              <a:t>LEDs have a </a:t>
            </a:r>
            <a:r>
              <a:rPr b="1" lang="en-GB">
                <a:solidFill>
                  <a:srgbClr val="000000"/>
                </a:solidFill>
              </a:rPr>
              <a:t>specific amount of current and voltage that they can handle</a:t>
            </a:r>
            <a:endParaRPr b="1"/>
          </a:p>
          <a:p>
            <a:pPr indent="-205105" lvl="1" marL="640080" rtl="0">
              <a:lnSpc>
                <a:spcPct val="80000"/>
              </a:lnSpc>
              <a:spcBef>
                <a:spcPts val="370"/>
              </a:spcBef>
              <a:spcAft>
                <a:spcPts val="0"/>
              </a:spcAft>
              <a:buClr>
                <a:srgbClr val="595959"/>
              </a:buClr>
              <a:buSzPts val="1400"/>
              <a:buFont typeface="Arial"/>
              <a:buChar char="•"/>
            </a:pPr>
            <a:r>
              <a:rPr lang="en-GB">
                <a:solidFill>
                  <a:srgbClr val="000000"/>
                </a:solidFill>
              </a:rPr>
              <a:t>Resistors are used to ensure that there is a fixed voltage drop across the LED</a:t>
            </a:r>
            <a:endParaRPr/>
          </a:p>
          <a:p>
            <a:pPr indent="-268605" lvl="1" marL="640080" rtl="0">
              <a:lnSpc>
                <a:spcPct val="80000"/>
              </a:lnSpc>
              <a:spcBef>
                <a:spcPts val="370"/>
              </a:spcBef>
              <a:spcAft>
                <a:spcPts val="0"/>
              </a:spcAft>
              <a:buClr>
                <a:srgbClr val="595959"/>
              </a:buClr>
              <a:buSzPts val="2400"/>
              <a:buFont typeface="Calibri"/>
              <a:buChar char="•"/>
            </a:pPr>
            <a:r>
              <a:rPr lang="en-GB"/>
              <a:t>Usually around 2-3 V and 20 mA</a:t>
            </a:r>
            <a:endParaRPr/>
          </a:p>
          <a:p>
            <a:pPr indent="0" lvl="0" marL="0" rtl="0">
              <a:lnSpc>
                <a:spcPct val="115000"/>
              </a:lnSpc>
              <a:spcBef>
                <a:spcPts val="0"/>
              </a:spcBef>
              <a:spcAft>
                <a:spcPts val="1600"/>
              </a:spcAft>
              <a:buNone/>
            </a:pPr>
            <a:r>
              <a:t/>
            </a:r>
            <a:endParaRPr>
              <a:solidFill>
                <a:srgbClr val="595959"/>
              </a:solidFill>
            </a:endParaRPr>
          </a:p>
        </p:txBody>
      </p:sp>
      <p:pic>
        <p:nvPicPr>
          <p:cNvPr descr="http://www.societyofrobots.com/images/electronics_led_diagram.png" id="193" name="Shape 193"/>
          <p:cNvPicPr preferRelativeResize="0"/>
          <p:nvPr/>
        </p:nvPicPr>
        <p:blipFill rotWithShape="1">
          <a:blip r:embed="rId4">
            <a:alphaModFix/>
          </a:blip>
          <a:srcRect b="0" l="0" r="0" t="0"/>
          <a:stretch/>
        </p:blipFill>
        <p:spPr>
          <a:xfrm>
            <a:off x="4762174" y="1393469"/>
            <a:ext cx="3550800" cy="2304300"/>
          </a:xfrm>
          <a:prstGeom prst="rect">
            <a:avLst/>
          </a:prstGeom>
          <a:noFill/>
          <a:ln>
            <a:noFill/>
          </a:ln>
        </p:spPr>
      </p:pic>
      <p:sp>
        <p:nvSpPr>
          <p:cNvPr id="194" name="Shape 194"/>
          <p:cNvSpPr/>
          <p:nvPr/>
        </p:nvSpPr>
        <p:spPr>
          <a:xfrm>
            <a:off x="5111575" y="526625"/>
            <a:ext cx="548700" cy="491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https://dlnmh9ip6v2uc.cloudfront.net/images/products/5/3/2/00532-01-L.jpg" id="195" name="Shape 195"/>
          <p:cNvPicPr preferRelativeResize="0"/>
          <p:nvPr/>
        </p:nvPicPr>
        <p:blipFill rotWithShape="1">
          <a:blip r:embed="rId5">
            <a:alphaModFix/>
          </a:blip>
          <a:srcRect b="46923" l="15837" r="12074" t="35821"/>
          <a:stretch/>
        </p:blipFill>
        <p:spPr>
          <a:xfrm>
            <a:off x="4893650" y="3757724"/>
            <a:ext cx="2844900" cy="681000"/>
          </a:xfrm>
          <a:prstGeom prst="rect">
            <a:avLst/>
          </a:prstGeom>
          <a:noFill/>
          <a:ln>
            <a:noFill/>
          </a:ln>
        </p:spPr>
      </p:pic>
      <p:sp>
        <p:nvSpPr>
          <p:cNvPr id="196" name="Shape 196"/>
          <p:cNvSpPr txBox="1"/>
          <p:nvPr/>
        </p:nvSpPr>
        <p:spPr>
          <a:xfrm>
            <a:off x="5210050" y="4340054"/>
            <a:ext cx="2160300" cy="73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u="none" cap="none" strike="noStrike">
                <a:solidFill>
                  <a:srgbClr val="000000"/>
                </a:solidFill>
              </a:rPr>
              <a:t>A yellow LED, the shorter leg is the negative (-) connection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LED</a:t>
            </a:r>
            <a:endParaRPr/>
          </a:p>
        </p:txBody>
      </p:sp>
      <p:pic>
        <p:nvPicPr>
          <p:cNvPr descr="C:\Users\Karen\Dropbox\Robotics Club\Week 1\Week 1 Presentation Pictures\smd_led.png" id="202" name="Shape 202"/>
          <p:cNvPicPr preferRelativeResize="0"/>
          <p:nvPr/>
        </p:nvPicPr>
        <p:blipFill rotWithShape="1">
          <a:blip r:embed="rId3">
            <a:alphaModFix/>
          </a:blip>
          <a:srcRect b="0" l="0" r="0" t="0"/>
          <a:stretch/>
        </p:blipFill>
        <p:spPr>
          <a:xfrm>
            <a:off x="1620150" y="1017725"/>
            <a:ext cx="5903700" cy="363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Resistors</a:t>
            </a:r>
            <a:endParaRPr sz="3200"/>
          </a:p>
        </p:txBody>
      </p:sp>
      <p:sp>
        <p:nvSpPr>
          <p:cNvPr id="208" name="Shape 208"/>
          <p:cNvSpPr txBox="1"/>
          <p:nvPr>
            <p:ph idx="1" type="body"/>
          </p:nvPr>
        </p:nvSpPr>
        <p:spPr>
          <a:xfrm>
            <a:off x="311700" y="1152475"/>
            <a:ext cx="42792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Nunito"/>
              <a:buChar char="●"/>
            </a:pPr>
            <a:r>
              <a:rPr lang="en-GB" sz="1400">
                <a:latin typeface="Nunito"/>
                <a:ea typeface="Nunito"/>
                <a:cs typeface="Nunito"/>
                <a:sym typeface="Nunito"/>
              </a:rPr>
              <a:t>The resistor values can be found with the color code chart</a:t>
            </a:r>
            <a:endParaRPr sz="1400">
              <a:latin typeface="Nunito"/>
              <a:ea typeface="Nunito"/>
              <a:cs typeface="Nunito"/>
              <a:sym typeface="Nunito"/>
            </a:endParaRPr>
          </a:p>
          <a:p>
            <a:pPr indent="0" lvl="0" marL="0" rtl="0">
              <a:spcBef>
                <a:spcPts val="1600"/>
              </a:spcBef>
              <a:spcAft>
                <a:spcPts val="0"/>
              </a:spcAft>
              <a:buNone/>
            </a:pPr>
            <a:r>
              <a:t/>
            </a:r>
            <a:endParaRPr sz="1400">
              <a:latin typeface="Nunito"/>
              <a:ea typeface="Nunito"/>
              <a:cs typeface="Nunito"/>
              <a:sym typeface="Nunito"/>
            </a:endParaRPr>
          </a:p>
          <a:p>
            <a:pPr indent="-317500" lvl="0" marL="457200" rtl="0">
              <a:spcBef>
                <a:spcPts val="1600"/>
              </a:spcBef>
              <a:spcAft>
                <a:spcPts val="0"/>
              </a:spcAft>
              <a:buSzPts val="1400"/>
              <a:buFont typeface="Nunito"/>
              <a:buChar char="●"/>
            </a:pPr>
            <a:r>
              <a:rPr lang="en-GB" sz="1400">
                <a:latin typeface="Nunito"/>
                <a:ea typeface="Nunito"/>
                <a:cs typeface="Nunito"/>
                <a:sym typeface="Nunito"/>
              </a:rPr>
              <a:t>For 4-band resistors,</a:t>
            </a:r>
            <a:endParaRPr sz="1400">
              <a:latin typeface="Nunito"/>
              <a:ea typeface="Nunito"/>
              <a:cs typeface="Nunito"/>
              <a:sym typeface="Nunito"/>
            </a:endParaRPr>
          </a:p>
          <a:p>
            <a:pPr indent="0" lvl="0" marL="0" rtl="0">
              <a:spcBef>
                <a:spcPts val="1600"/>
              </a:spcBef>
              <a:spcAft>
                <a:spcPts val="0"/>
              </a:spcAft>
              <a:buNone/>
            </a:pPr>
            <a:r>
              <a:t/>
            </a:r>
            <a:endParaRPr sz="1400">
              <a:latin typeface="Nunito"/>
              <a:ea typeface="Nunito"/>
              <a:cs typeface="Nunito"/>
              <a:sym typeface="Nunito"/>
            </a:endParaRPr>
          </a:p>
          <a:p>
            <a:pPr indent="0" lvl="0" marL="0" rtl="0">
              <a:spcBef>
                <a:spcPts val="1600"/>
              </a:spcBef>
              <a:spcAft>
                <a:spcPts val="0"/>
              </a:spcAft>
              <a:buNone/>
            </a:pPr>
            <a:r>
              <a:rPr lang="en-GB" sz="1400">
                <a:latin typeface="Nunito"/>
                <a:ea typeface="Nunito"/>
                <a:cs typeface="Nunito"/>
                <a:sym typeface="Nunito"/>
              </a:rPr>
              <a:t>	(1st Digit * 10 + 2nd Digit) * Multiplier</a:t>
            </a:r>
            <a:endParaRPr sz="1400">
              <a:latin typeface="Nunito"/>
              <a:ea typeface="Nunito"/>
              <a:cs typeface="Nunito"/>
              <a:sym typeface="Nunito"/>
            </a:endParaRPr>
          </a:p>
          <a:p>
            <a:pPr indent="457200" lvl="0" marL="0">
              <a:spcBef>
                <a:spcPts val="0"/>
              </a:spcBef>
              <a:spcAft>
                <a:spcPts val="0"/>
              </a:spcAft>
              <a:buNone/>
            </a:pPr>
            <a:r>
              <a:rPr lang="en-GB" sz="1400">
                <a:latin typeface="Nunito"/>
                <a:ea typeface="Nunito"/>
                <a:cs typeface="Nunito"/>
                <a:sym typeface="Nunito"/>
              </a:rPr>
              <a:t>= (Brown: 1*10 + Black: 0) * Yellow: 10k𝞨</a:t>
            </a:r>
            <a:endParaRPr sz="1400">
              <a:latin typeface="Nunito"/>
              <a:ea typeface="Nunito"/>
              <a:cs typeface="Nunito"/>
              <a:sym typeface="Nunito"/>
            </a:endParaRPr>
          </a:p>
          <a:p>
            <a:pPr indent="0" lvl="0" marL="0" rtl="0">
              <a:spcBef>
                <a:spcPts val="0"/>
              </a:spcBef>
              <a:spcAft>
                <a:spcPts val="0"/>
              </a:spcAft>
              <a:buNone/>
            </a:pPr>
            <a:r>
              <a:rPr lang="en-GB" sz="1400">
                <a:latin typeface="Nunito"/>
                <a:ea typeface="Nunito"/>
                <a:cs typeface="Nunito"/>
                <a:sym typeface="Nunito"/>
              </a:rPr>
              <a:t>	= 100k𝞨</a:t>
            </a:r>
            <a:endParaRPr sz="1400">
              <a:latin typeface="Nunito"/>
              <a:ea typeface="Nunito"/>
              <a:cs typeface="Nunito"/>
              <a:sym typeface="Nunito"/>
            </a:endParaRPr>
          </a:p>
          <a:p>
            <a:pPr indent="0" lvl="0" marL="0" rtl="0">
              <a:spcBef>
                <a:spcPts val="0"/>
              </a:spcBef>
              <a:spcAft>
                <a:spcPts val="1600"/>
              </a:spcAft>
              <a:buNone/>
            </a:pPr>
            <a:r>
              <a:rPr lang="en-GB" sz="1400">
                <a:latin typeface="Nunito"/>
                <a:ea typeface="Nunito"/>
                <a:cs typeface="Nunito"/>
                <a:sym typeface="Nunito"/>
              </a:rPr>
              <a:t>	Final band: Gold, Tolerance = ±5%</a:t>
            </a:r>
            <a:endParaRPr sz="1400">
              <a:latin typeface="Nunito"/>
              <a:ea typeface="Nunito"/>
              <a:cs typeface="Nunito"/>
              <a:sym typeface="Nunito"/>
            </a:endParaRPr>
          </a:p>
        </p:txBody>
      </p:sp>
      <p:cxnSp>
        <p:nvCxnSpPr>
          <p:cNvPr id="209" name="Shape 209"/>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pic>
        <p:nvPicPr>
          <p:cNvPr id="210" name="Shape 210"/>
          <p:cNvPicPr preferRelativeResize="0"/>
          <p:nvPr/>
        </p:nvPicPr>
        <p:blipFill>
          <a:blip r:embed="rId3">
            <a:alphaModFix/>
          </a:blip>
          <a:stretch>
            <a:fillRect/>
          </a:stretch>
        </p:blipFill>
        <p:spPr>
          <a:xfrm>
            <a:off x="4590900" y="1078475"/>
            <a:ext cx="4248300" cy="3585565"/>
          </a:xfrm>
          <a:prstGeom prst="rect">
            <a:avLst/>
          </a:prstGeom>
          <a:noFill/>
          <a:ln>
            <a:noFill/>
          </a:ln>
        </p:spPr>
      </p:pic>
      <p:pic>
        <p:nvPicPr>
          <p:cNvPr id="211" name="Shape 211"/>
          <p:cNvPicPr preferRelativeResize="0"/>
          <p:nvPr/>
        </p:nvPicPr>
        <p:blipFill rotWithShape="1">
          <a:blip r:embed="rId4">
            <a:alphaModFix/>
          </a:blip>
          <a:srcRect b="51555" l="0" r="0" t="0"/>
          <a:stretch/>
        </p:blipFill>
        <p:spPr>
          <a:xfrm>
            <a:off x="1270775" y="2650581"/>
            <a:ext cx="2031225"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Choosing the appropriate resistor </a:t>
            </a:r>
            <a:endParaRPr/>
          </a:p>
        </p:txBody>
      </p:sp>
      <p:sp>
        <p:nvSpPr>
          <p:cNvPr id="217" name="Shape 217"/>
          <p:cNvSpPr txBox="1"/>
          <p:nvPr/>
        </p:nvSpPr>
        <p:spPr>
          <a:xfrm>
            <a:off x="311700" y="1050150"/>
            <a:ext cx="8520600" cy="1404600"/>
          </a:xfrm>
          <a:prstGeom prst="rect">
            <a:avLst/>
          </a:prstGeom>
          <a:noFill/>
          <a:ln>
            <a:noFill/>
          </a:ln>
        </p:spPr>
        <p:txBody>
          <a:bodyPr anchorCtr="0" anchor="t" bIns="91425" lIns="91425" spcFirstLastPara="1" rIns="91425" wrap="square" tIns="91425">
            <a:noAutofit/>
          </a:bodyPr>
          <a:lstStyle/>
          <a:p>
            <a:pPr indent="-203200" lvl="0" marL="342900" rtl="0">
              <a:spcBef>
                <a:spcPts val="0"/>
              </a:spcBef>
              <a:spcAft>
                <a:spcPts val="0"/>
              </a:spcAft>
              <a:buClr>
                <a:srgbClr val="595959"/>
              </a:buClr>
              <a:buSzPts val="1800"/>
              <a:buFont typeface="Arial"/>
              <a:buChar char="•"/>
            </a:pPr>
            <a:r>
              <a:rPr lang="en-GB" sz="1800">
                <a:solidFill>
                  <a:srgbClr val="000000"/>
                </a:solidFill>
              </a:rPr>
              <a:t>The yellow LED has a typical forward current of 20 mA and a voltage drop of 2V</a:t>
            </a:r>
            <a:endParaRPr sz="1800">
              <a:solidFill>
                <a:srgbClr val="000000"/>
              </a:solidFill>
            </a:endParaRPr>
          </a:p>
          <a:p>
            <a:pPr indent="-203200" lvl="0" marL="342900" rtl="0">
              <a:spcBef>
                <a:spcPts val="440"/>
              </a:spcBef>
              <a:spcAft>
                <a:spcPts val="0"/>
              </a:spcAft>
              <a:buClr>
                <a:srgbClr val="595959"/>
              </a:buClr>
              <a:buSzPts val="1800"/>
              <a:buFont typeface="Arial"/>
              <a:buChar char="•"/>
            </a:pPr>
            <a:r>
              <a:rPr lang="en-GB" sz="1800">
                <a:solidFill>
                  <a:srgbClr val="000000"/>
                </a:solidFill>
              </a:rPr>
              <a:t>VDD is 5 volts</a:t>
            </a:r>
            <a:endParaRPr sz="1800">
              <a:solidFill>
                <a:srgbClr val="000000"/>
              </a:solidFill>
            </a:endParaRPr>
          </a:p>
          <a:p>
            <a:pPr indent="-203200" lvl="0" marL="342900" rtl="0">
              <a:spcBef>
                <a:spcPts val="440"/>
              </a:spcBef>
              <a:spcAft>
                <a:spcPts val="0"/>
              </a:spcAft>
              <a:buClr>
                <a:srgbClr val="595959"/>
              </a:buClr>
              <a:buSzPts val="1800"/>
              <a:buFont typeface="Arial"/>
              <a:buChar char="•"/>
            </a:pPr>
            <a:r>
              <a:rPr lang="en-GB" sz="1800">
                <a:solidFill>
                  <a:srgbClr val="000000"/>
                </a:solidFill>
              </a:rPr>
              <a:t>Find R1 such that the current through LED1 is 20 mA</a:t>
            </a:r>
            <a:endParaRPr sz="1800">
              <a:solidFill>
                <a:srgbClr val="595959"/>
              </a:solidFill>
            </a:endParaRPr>
          </a:p>
        </p:txBody>
      </p:sp>
      <p:sp>
        <p:nvSpPr>
          <p:cNvPr id="218" name="Shape 21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pic>
        <p:nvPicPr>
          <p:cNvPr id="219" name="Shape 219"/>
          <p:cNvPicPr preferRelativeResize="0"/>
          <p:nvPr/>
        </p:nvPicPr>
        <p:blipFill rotWithShape="1">
          <a:blip r:embed="rId3">
            <a:alphaModFix/>
          </a:blip>
          <a:srcRect b="0" l="0" r="0" t="0"/>
          <a:stretch/>
        </p:blipFill>
        <p:spPr>
          <a:xfrm>
            <a:off x="777293" y="2568873"/>
            <a:ext cx="3571500" cy="2232300"/>
          </a:xfrm>
          <a:prstGeom prst="rect">
            <a:avLst/>
          </a:prstGeom>
          <a:noFill/>
          <a:ln>
            <a:noFill/>
          </a:ln>
        </p:spPr>
      </p:pic>
      <p:cxnSp>
        <p:nvCxnSpPr>
          <p:cNvPr id="220" name="Shape 220"/>
          <p:cNvCxnSpPr/>
          <p:nvPr/>
        </p:nvCxnSpPr>
        <p:spPr>
          <a:xfrm>
            <a:off x="2588919" y="3432969"/>
            <a:ext cx="734400" cy="0"/>
          </a:xfrm>
          <a:prstGeom prst="straightConnector1">
            <a:avLst/>
          </a:prstGeom>
          <a:noFill/>
          <a:ln cap="flat" cmpd="sng" w="9525">
            <a:solidFill>
              <a:srgbClr val="000000"/>
            </a:solidFill>
            <a:prstDash val="solid"/>
            <a:round/>
            <a:headEnd len="sm" w="sm" type="none"/>
            <a:tailEnd len="med" w="med" type="stealth"/>
          </a:ln>
        </p:spPr>
      </p:cxnSp>
      <p:sp>
        <p:nvSpPr>
          <p:cNvPr id="221" name="Shape 221"/>
          <p:cNvSpPr txBox="1"/>
          <p:nvPr/>
        </p:nvSpPr>
        <p:spPr>
          <a:xfrm>
            <a:off x="2272084" y="3040268"/>
            <a:ext cx="136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i</a:t>
            </a:r>
            <a:r>
              <a:rPr b="0" baseline="-25000" i="0" lang="en-GB" sz="1800" u="none" cap="none" strike="noStrike">
                <a:solidFill>
                  <a:srgbClr val="000000"/>
                </a:solidFill>
                <a:latin typeface="Calibri"/>
                <a:ea typeface="Calibri"/>
                <a:cs typeface="Calibri"/>
                <a:sym typeface="Calibri"/>
              </a:rPr>
              <a:t>led</a:t>
            </a:r>
            <a:r>
              <a:rPr b="0" i="0" lang="en-GB" sz="1800" u="none" cap="none" strike="noStrike">
                <a:solidFill>
                  <a:srgbClr val="000000"/>
                </a:solidFill>
                <a:latin typeface="Calibri"/>
                <a:ea typeface="Calibri"/>
                <a:cs typeface="Calibri"/>
                <a:sym typeface="Calibri"/>
              </a:rPr>
              <a:t> = 20 mA</a:t>
            </a:r>
            <a:endParaRPr b="0" i="0" sz="1800" u="none" cap="none" strike="noStrike">
              <a:solidFill>
                <a:srgbClr val="000000"/>
              </a:solidFill>
              <a:latin typeface="Calibri"/>
              <a:ea typeface="Calibri"/>
              <a:cs typeface="Calibri"/>
              <a:sym typeface="Calibri"/>
            </a:endParaRPr>
          </a:p>
        </p:txBody>
      </p:sp>
      <p:sp>
        <p:nvSpPr>
          <p:cNvPr id="222" name="Shape 222"/>
          <p:cNvSpPr txBox="1"/>
          <p:nvPr/>
        </p:nvSpPr>
        <p:spPr>
          <a:xfrm>
            <a:off x="5416438" y="3070435"/>
            <a:ext cx="1699200" cy="461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latin typeface="Calibri"/>
                <a:ea typeface="Calibri"/>
                <a:cs typeface="Calibri"/>
                <a:sym typeface="Calibri"/>
              </a:rPr>
              <a:t> </a:t>
            </a:r>
            <a:endParaRPr/>
          </a:p>
        </p:txBody>
      </p:sp>
      <p:sp>
        <p:nvSpPr>
          <p:cNvPr id="223" name="Shape 223"/>
          <p:cNvSpPr txBox="1"/>
          <p:nvPr/>
        </p:nvSpPr>
        <p:spPr>
          <a:xfrm>
            <a:off x="1149534" y="2487180"/>
            <a:ext cx="136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V</a:t>
            </a:r>
            <a:r>
              <a:rPr baseline="-25000" lang="en-GB" sz="1800">
                <a:latin typeface="Calibri"/>
                <a:ea typeface="Calibri"/>
                <a:cs typeface="Calibri"/>
                <a:sym typeface="Calibri"/>
              </a:rPr>
              <a:t>DD</a:t>
            </a:r>
            <a:r>
              <a:rPr b="0" i="0" lang="en-GB" sz="1800" u="none" cap="none" strike="noStrike">
                <a:solidFill>
                  <a:srgbClr val="000000"/>
                </a:solidFill>
                <a:latin typeface="Calibri"/>
                <a:ea typeface="Calibri"/>
                <a:cs typeface="Calibri"/>
                <a:sym typeface="Calibri"/>
              </a:rPr>
              <a:t> = </a:t>
            </a:r>
            <a:r>
              <a:rPr lang="en-GB" sz="1800">
                <a:latin typeface="Calibri"/>
                <a:ea typeface="Calibri"/>
                <a:cs typeface="Calibri"/>
                <a:sym typeface="Calibri"/>
              </a:rPr>
              <a:t>5</a:t>
            </a:r>
            <a:r>
              <a:rPr b="0" i="0" lang="en-GB" sz="1800" u="none" cap="none" strike="noStrike">
                <a:solidFill>
                  <a:srgbClr val="000000"/>
                </a:solidFill>
                <a:latin typeface="Calibri"/>
                <a:ea typeface="Calibri"/>
                <a:cs typeface="Calibri"/>
                <a:sym typeface="Calibri"/>
              </a:rPr>
              <a:t> </a:t>
            </a:r>
            <a:r>
              <a:rPr lang="en-GB" sz="1800">
                <a:latin typeface="Calibri"/>
                <a:ea typeface="Calibri"/>
                <a:cs typeface="Calibri"/>
                <a:sym typeface="Calibri"/>
              </a:rPr>
              <a:t>V</a:t>
            </a:r>
            <a:endParaRPr b="0" i="0" sz="1800" u="none" cap="none" strike="noStrike">
              <a:solidFill>
                <a:srgbClr val="000000"/>
              </a:solidFill>
              <a:latin typeface="Calibri"/>
              <a:ea typeface="Calibri"/>
              <a:cs typeface="Calibri"/>
              <a:sym typeface="Calibri"/>
            </a:endParaRPr>
          </a:p>
        </p:txBody>
      </p:sp>
      <p:sp>
        <p:nvSpPr>
          <p:cNvPr id="224" name="Shape 224"/>
          <p:cNvSpPr txBox="1"/>
          <p:nvPr/>
        </p:nvSpPr>
        <p:spPr>
          <a:xfrm>
            <a:off x="2313834" y="2960080"/>
            <a:ext cx="136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V</a:t>
            </a:r>
            <a:r>
              <a:rPr baseline="-25000" lang="en-GB" sz="1800">
                <a:latin typeface="Calibri"/>
                <a:ea typeface="Calibri"/>
                <a:cs typeface="Calibri"/>
                <a:sym typeface="Calibri"/>
              </a:rPr>
              <a:t>LED</a:t>
            </a:r>
            <a:r>
              <a:rPr b="0" i="0" lang="en-GB" sz="1800" u="none" cap="none" strike="noStrike">
                <a:solidFill>
                  <a:srgbClr val="000000"/>
                </a:solidFill>
                <a:latin typeface="Calibri"/>
                <a:ea typeface="Calibri"/>
                <a:cs typeface="Calibri"/>
                <a:sym typeface="Calibri"/>
              </a:rPr>
              <a:t> =  2 </a:t>
            </a:r>
            <a:r>
              <a:rPr lang="en-GB" sz="1800">
                <a:latin typeface="Calibri"/>
                <a:ea typeface="Calibri"/>
                <a:cs typeface="Calibri"/>
                <a:sym typeface="Calibri"/>
              </a:rPr>
              <a:t>V</a:t>
            </a:r>
            <a:endParaRPr b="0" i="0" sz="1800" u="none" cap="none" strike="noStrike">
              <a:solidFill>
                <a:srgbClr val="000000"/>
              </a:solidFill>
              <a:latin typeface="Calibri"/>
              <a:ea typeface="Calibri"/>
              <a:cs typeface="Calibri"/>
              <a:sym typeface="Calibri"/>
            </a:endParaRPr>
          </a:p>
        </p:txBody>
      </p:sp>
      <p:sp>
        <p:nvSpPr>
          <p:cNvPr id="225" name="Shape 225"/>
          <p:cNvSpPr txBox="1"/>
          <p:nvPr/>
        </p:nvSpPr>
        <p:spPr>
          <a:xfrm>
            <a:off x="1149525" y="4156575"/>
            <a:ext cx="14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V</a:t>
            </a:r>
            <a:r>
              <a:rPr baseline="-25000" lang="en-GB" sz="1800">
                <a:latin typeface="Calibri"/>
                <a:ea typeface="Calibri"/>
                <a:cs typeface="Calibri"/>
                <a:sym typeface="Calibri"/>
              </a:rPr>
              <a:t>R</a:t>
            </a:r>
            <a:r>
              <a:rPr b="0" i="0" lang="en-GB" sz="1800" u="none" cap="none" strike="noStrike">
                <a:solidFill>
                  <a:srgbClr val="000000"/>
                </a:solidFill>
                <a:latin typeface="Calibri"/>
                <a:ea typeface="Calibri"/>
                <a:cs typeface="Calibri"/>
                <a:sym typeface="Calibri"/>
              </a:rPr>
              <a:t> = </a:t>
            </a:r>
            <a:r>
              <a:rPr lang="en-GB" sz="1800">
                <a:solidFill>
                  <a:schemeClr val="dk1"/>
                </a:solidFill>
                <a:latin typeface="Calibri"/>
                <a:ea typeface="Calibri"/>
                <a:cs typeface="Calibri"/>
                <a:sym typeface="Calibri"/>
              </a:rPr>
              <a:t>V</a:t>
            </a:r>
            <a:r>
              <a:rPr baseline="-25000" lang="en-GB" sz="1800">
                <a:solidFill>
                  <a:schemeClr val="dk1"/>
                </a:solidFill>
                <a:latin typeface="Calibri"/>
                <a:ea typeface="Calibri"/>
                <a:cs typeface="Calibri"/>
                <a:sym typeface="Calibri"/>
              </a:rPr>
              <a:t>DD </a:t>
            </a:r>
            <a:r>
              <a:rPr lang="en-GB" sz="1800">
                <a:solidFill>
                  <a:schemeClr val="dk1"/>
                </a:solidFill>
                <a:latin typeface="Calibri"/>
                <a:ea typeface="Calibri"/>
                <a:cs typeface="Calibri"/>
                <a:sym typeface="Calibri"/>
              </a:rPr>
              <a:t>- V</a:t>
            </a:r>
            <a:r>
              <a:rPr baseline="-25000" lang="en-GB" sz="1800">
                <a:solidFill>
                  <a:schemeClr val="dk1"/>
                </a:solidFill>
                <a:latin typeface="Calibri"/>
                <a:ea typeface="Calibri"/>
                <a:cs typeface="Calibri"/>
                <a:sym typeface="Calibri"/>
              </a:rPr>
              <a:t>LED</a:t>
            </a:r>
            <a:endParaRPr baseline="-25000" sz="1800">
              <a:solidFill>
                <a:schemeClr val="dk1"/>
              </a:solidFill>
              <a:latin typeface="Calibri"/>
              <a:ea typeface="Calibri"/>
              <a:cs typeface="Calibri"/>
              <a:sym typeface="Calibri"/>
            </a:endParaRPr>
          </a:p>
        </p:txBody>
      </p:sp>
      <p:sp>
        <p:nvSpPr>
          <p:cNvPr id="226" name="Shape 226"/>
          <p:cNvSpPr txBox="1"/>
          <p:nvPr/>
        </p:nvSpPr>
        <p:spPr>
          <a:xfrm>
            <a:off x="5600750" y="2454750"/>
            <a:ext cx="169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1.</a:t>
            </a:r>
            <a:r>
              <a:rPr lang="en-GB" sz="1800">
                <a:latin typeface="Calibri"/>
                <a:ea typeface="Calibri"/>
                <a:cs typeface="Calibri"/>
                <a:sym typeface="Calibri"/>
              </a:rPr>
              <a:t>V</a:t>
            </a:r>
            <a:r>
              <a:rPr baseline="-25000" lang="en-GB" sz="1800">
                <a:latin typeface="Calibri"/>
                <a:ea typeface="Calibri"/>
                <a:cs typeface="Calibri"/>
                <a:sym typeface="Calibri"/>
              </a:rPr>
              <a:t>R</a:t>
            </a:r>
            <a:r>
              <a:rPr b="0" i="0" lang="en-GB" sz="1800" u="none" cap="none" strike="noStrike">
                <a:solidFill>
                  <a:srgbClr val="000000"/>
                </a:solidFill>
                <a:latin typeface="Calibri"/>
                <a:ea typeface="Calibri"/>
                <a:cs typeface="Calibri"/>
                <a:sym typeface="Calibri"/>
              </a:rPr>
              <a:t> = </a:t>
            </a:r>
            <a:r>
              <a:rPr lang="en-GB" sz="1800">
                <a:solidFill>
                  <a:schemeClr val="dk1"/>
                </a:solidFill>
                <a:latin typeface="Calibri"/>
                <a:ea typeface="Calibri"/>
                <a:cs typeface="Calibri"/>
                <a:sym typeface="Calibri"/>
              </a:rPr>
              <a:t>V</a:t>
            </a:r>
            <a:r>
              <a:rPr baseline="-25000" lang="en-GB" sz="1800">
                <a:solidFill>
                  <a:schemeClr val="dk1"/>
                </a:solidFill>
                <a:latin typeface="Calibri"/>
                <a:ea typeface="Calibri"/>
                <a:cs typeface="Calibri"/>
                <a:sym typeface="Calibri"/>
              </a:rPr>
              <a:t>DD </a:t>
            </a:r>
            <a:r>
              <a:rPr lang="en-GB" sz="1800">
                <a:solidFill>
                  <a:schemeClr val="dk1"/>
                </a:solidFill>
                <a:latin typeface="Calibri"/>
                <a:ea typeface="Calibri"/>
                <a:cs typeface="Calibri"/>
                <a:sym typeface="Calibri"/>
              </a:rPr>
              <a:t>- V</a:t>
            </a:r>
            <a:r>
              <a:rPr baseline="-25000" lang="en-GB" sz="1800">
                <a:solidFill>
                  <a:schemeClr val="dk1"/>
                </a:solidFill>
                <a:latin typeface="Calibri"/>
                <a:ea typeface="Calibri"/>
                <a:cs typeface="Calibri"/>
                <a:sym typeface="Calibri"/>
              </a:rPr>
              <a:t>LED</a:t>
            </a:r>
            <a:endParaRPr baseline="-25000" sz="1800">
              <a:solidFill>
                <a:schemeClr val="dk1"/>
              </a:solidFill>
              <a:latin typeface="Calibri"/>
              <a:ea typeface="Calibri"/>
              <a:cs typeface="Calibri"/>
              <a:sym typeface="Calibri"/>
            </a:endParaRPr>
          </a:p>
        </p:txBody>
      </p:sp>
      <p:sp>
        <p:nvSpPr>
          <p:cNvPr id="227" name="Shape 227"/>
          <p:cNvSpPr txBox="1"/>
          <p:nvPr/>
        </p:nvSpPr>
        <p:spPr>
          <a:xfrm>
            <a:off x="1266325" y="3126075"/>
            <a:ext cx="853200" cy="613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chemeClr val="dk1"/>
                </a:solidFill>
                <a:latin typeface="Calibri"/>
                <a:ea typeface="Calibri"/>
                <a:cs typeface="Calibri"/>
                <a:sym typeface="Calibri"/>
              </a:rPr>
              <a:t>i</a:t>
            </a:r>
            <a:r>
              <a:rPr baseline="-25000" lang="en-GB" sz="1800">
                <a:solidFill>
                  <a:schemeClr val="dk1"/>
                </a:solidFill>
                <a:latin typeface="Calibri"/>
                <a:ea typeface="Calibri"/>
                <a:cs typeface="Calibri"/>
                <a:sym typeface="Calibri"/>
              </a:rPr>
              <a:t>led</a:t>
            </a:r>
            <a:r>
              <a:rPr lang="en-GB" sz="1800">
                <a:solidFill>
                  <a:schemeClr val="dk1"/>
                </a:solidFill>
                <a:latin typeface="Calibri"/>
                <a:ea typeface="Calibri"/>
                <a:cs typeface="Calibri"/>
                <a:sym typeface="Calibri"/>
              </a:rPr>
              <a:t> = i</a:t>
            </a:r>
            <a:r>
              <a:rPr baseline="-25000" lang="en-GB" sz="1800">
                <a:solidFill>
                  <a:schemeClr val="dk1"/>
                </a:solidFill>
                <a:latin typeface="Calibri"/>
                <a:ea typeface="Calibri"/>
                <a:cs typeface="Calibri"/>
                <a:sym typeface="Calibri"/>
              </a:rPr>
              <a:t>R1</a:t>
            </a:r>
            <a:endParaRPr/>
          </a:p>
        </p:txBody>
      </p:sp>
      <p:sp>
        <p:nvSpPr>
          <p:cNvPr id="228" name="Shape 228"/>
          <p:cNvSpPr txBox="1"/>
          <p:nvPr/>
        </p:nvSpPr>
        <p:spPr>
          <a:xfrm>
            <a:off x="5600750" y="2881550"/>
            <a:ext cx="1439400" cy="36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chemeClr val="dk1"/>
                </a:solidFill>
                <a:latin typeface="Calibri"/>
                <a:ea typeface="Calibri"/>
                <a:cs typeface="Calibri"/>
                <a:sym typeface="Calibri"/>
              </a:rPr>
              <a:t>2. </a:t>
            </a:r>
            <a:r>
              <a:rPr lang="en-GB" sz="1800">
                <a:solidFill>
                  <a:schemeClr val="dk1"/>
                </a:solidFill>
                <a:latin typeface="Calibri"/>
                <a:ea typeface="Calibri"/>
                <a:cs typeface="Calibri"/>
                <a:sym typeface="Calibri"/>
              </a:rPr>
              <a:t>i</a:t>
            </a:r>
            <a:r>
              <a:rPr baseline="-25000" lang="en-GB" sz="1800">
                <a:solidFill>
                  <a:schemeClr val="dk1"/>
                </a:solidFill>
                <a:latin typeface="Calibri"/>
                <a:ea typeface="Calibri"/>
                <a:cs typeface="Calibri"/>
                <a:sym typeface="Calibri"/>
              </a:rPr>
              <a:t>led</a:t>
            </a:r>
            <a:r>
              <a:rPr lang="en-GB" sz="1800">
                <a:solidFill>
                  <a:schemeClr val="dk1"/>
                </a:solidFill>
                <a:latin typeface="Calibri"/>
                <a:ea typeface="Calibri"/>
                <a:cs typeface="Calibri"/>
                <a:sym typeface="Calibri"/>
              </a:rPr>
              <a:t> = i</a:t>
            </a:r>
            <a:r>
              <a:rPr baseline="-25000" lang="en-GB" sz="1800">
                <a:solidFill>
                  <a:schemeClr val="dk1"/>
                </a:solidFill>
                <a:latin typeface="Calibri"/>
                <a:ea typeface="Calibri"/>
                <a:cs typeface="Calibri"/>
                <a:sym typeface="Calibri"/>
              </a:rPr>
              <a:t>R1</a:t>
            </a:r>
            <a:endParaRPr/>
          </a:p>
        </p:txBody>
      </p:sp>
      <p:sp>
        <p:nvSpPr>
          <p:cNvPr id="229" name="Shape 229"/>
          <p:cNvSpPr txBox="1"/>
          <p:nvPr/>
        </p:nvSpPr>
        <p:spPr>
          <a:xfrm>
            <a:off x="5600750" y="3308350"/>
            <a:ext cx="24327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chemeClr val="dk1"/>
                </a:solidFill>
                <a:latin typeface="Calibri"/>
                <a:ea typeface="Calibri"/>
                <a:cs typeface="Calibri"/>
                <a:sym typeface="Calibri"/>
              </a:rPr>
              <a:t>Ohm’s Law (V = R * I)</a:t>
            </a:r>
            <a:endParaRPr sz="1800">
              <a:solidFill>
                <a:schemeClr val="dk1"/>
              </a:solidFill>
              <a:latin typeface="Calibri"/>
              <a:ea typeface="Calibri"/>
              <a:cs typeface="Calibri"/>
              <a:sym typeface="Calibri"/>
            </a:endParaRPr>
          </a:p>
          <a:p>
            <a:pPr indent="0" lvl="0" marL="0" rtl="0">
              <a:spcBef>
                <a:spcPts val="0"/>
              </a:spcBef>
              <a:spcAft>
                <a:spcPts val="0"/>
              </a:spcAft>
              <a:buClr>
                <a:schemeClr val="dk1"/>
              </a:buClr>
              <a:buFont typeface="Arial"/>
              <a:buNone/>
            </a:pPr>
            <a:r>
              <a:rPr lang="en-GB" sz="1800">
                <a:solidFill>
                  <a:schemeClr val="dk1"/>
                </a:solidFill>
                <a:latin typeface="Calibri"/>
                <a:ea typeface="Calibri"/>
                <a:cs typeface="Calibri"/>
                <a:sym typeface="Calibri"/>
              </a:rPr>
              <a:t>3. V</a:t>
            </a:r>
            <a:r>
              <a:rPr baseline="-25000" lang="en-GB" sz="1800">
                <a:solidFill>
                  <a:schemeClr val="dk1"/>
                </a:solidFill>
                <a:latin typeface="Calibri"/>
                <a:ea typeface="Calibri"/>
                <a:cs typeface="Calibri"/>
                <a:sym typeface="Calibri"/>
              </a:rPr>
              <a:t>R  </a:t>
            </a:r>
            <a:r>
              <a:rPr lang="en-GB" sz="1800">
                <a:solidFill>
                  <a:schemeClr val="dk1"/>
                </a:solidFill>
                <a:latin typeface="Calibri"/>
                <a:ea typeface="Calibri"/>
                <a:cs typeface="Calibri"/>
                <a:sym typeface="Calibri"/>
              </a:rPr>
              <a:t>=  R1 * i</a:t>
            </a:r>
            <a:r>
              <a:rPr baseline="-25000" lang="en-GB" sz="1800">
                <a:solidFill>
                  <a:schemeClr val="dk1"/>
                </a:solidFill>
                <a:latin typeface="Calibri"/>
                <a:ea typeface="Calibri"/>
                <a:cs typeface="Calibri"/>
                <a:sym typeface="Calibri"/>
              </a:rPr>
              <a:t>R1</a:t>
            </a:r>
            <a:endParaRPr/>
          </a:p>
        </p:txBody>
      </p:sp>
      <p:sp>
        <p:nvSpPr>
          <p:cNvPr id="230" name="Shape 230"/>
          <p:cNvSpPr txBox="1"/>
          <p:nvPr/>
        </p:nvSpPr>
        <p:spPr>
          <a:xfrm>
            <a:off x="5600750" y="3996050"/>
            <a:ext cx="2248800" cy="36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chemeClr val="dk1"/>
                </a:solidFill>
                <a:latin typeface="Calibri"/>
                <a:ea typeface="Calibri"/>
                <a:cs typeface="Calibri"/>
                <a:sym typeface="Calibri"/>
              </a:rPr>
              <a:t>4</a:t>
            </a:r>
            <a:r>
              <a:rPr lang="en-GB" sz="18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V</a:t>
            </a:r>
            <a:r>
              <a:rPr baseline="-25000" lang="en-GB" sz="1800">
                <a:solidFill>
                  <a:schemeClr val="dk1"/>
                </a:solidFill>
                <a:latin typeface="Calibri"/>
                <a:ea typeface="Calibri"/>
                <a:cs typeface="Calibri"/>
                <a:sym typeface="Calibri"/>
              </a:rPr>
              <a:t>DD </a:t>
            </a:r>
            <a:r>
              <a:rPr lang="en-GB" sz="1800">
                <a:solidFill>
                  <a:schemeClr val="dk1"/>
                </a:solidFill>
                <a:latin typeface="Calibri"/>
                <a:ea typeface="Calibri"/>
                <a:cs typeface="Calibri"/>
                <a:sym typeface="Calibri"/>
              </a:rPr>
              <a:t>-  V</a:t>
            </a:r>
            <a:r>
              <a:rPr baseline="-25000" lang="en-GB" sz="1800">
                <a:solidFill>
                  <a:schemeClr val="dk1"/>
                </a:solidFill>
                <a:latin typeface="Calibri"/>
                <a:ea typeface="Calibri"/>
                <a:cs typeface="Calibri"/>
                <a:sym typeface="Calibri"/>
              </a:rPr>
              <a:t>LED</a:t>
            </a:r>
            <a:r>
              <a:rPr baseline="-25000" lang="en-GB" sz="18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  R1 * i</a:t>
            </a:r>
            <a:r>
              <a:rPr baseline="-25000" lang="en-GB" sz="1800">
                <a:solidFill>
                  <a:schemeClr val="dk1"/>
                </a:solidFill>
                <a:latin typeface="Calibri"/>
                <a:ea typeface="Calibri"/>
                <a:cs typeface="Calibri"/>
                <a:sym typeface="Calibri"/>
              </a:rPr>
              <a:t>R1</a:t>
            </a:r>
            <a:endParaRPr/>
          </a:p>
        </p:txBody>
      </p:sp>
      <p:sp>
        <p:nvSpPr>
          <p:cNvPr id="231" name="Shape 231"/>
          <p:cNvSpPr txBox="1"/>
          <p:nvPr/>
        </p:nvSpPr>
        <p:spPr>
          <a:xfrm>
            <a:off x="5550650" y="4480350"/>
            <a:ext cx="2808300" cy="36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chemeClr val="dk1"/>
                </a:solidFill>
                <a:latin typeface="Calibri"/>
                <a:ea typeface="Calibri"/>
                <a:cs typeface="Calibri"/>
                <a:sym typeface="Calibri"/>
              </a:rPr>
              <a:t> 5. (V</a:t>
            </a:r>
            <a:r>
              <a:rPr baseline="-25000" lang="en-GB" sz="1800">
                <a:solidFill>
                  <a:schemeClr val="dk1"/>
                </a:solidFill>
                <a:latin typeface="Calibri"/>
                <a:ea typeface="Calibri"/>
                <a:cs typeface="Calibri"/>
                <a:sym typeface="Calibri"/>
              </a:rPr>
              <a:t>DD </a:t>
            </a:r>
            <a:r>
              <a:rPr lang="en-GB" sz="1800">
                <a:solidFill>
                  <a:schemeClr val="dk1"/>
                </a:solidFill>
                <a:latin typeface="Calibri"/>
                <a:ea typeface="Calibri"/>
                <a:cs typeface="Calibri"/>
                <a:sym typeface="Calibri"/>
              </a:rPr>
              <a:t>-  V</a:t>
            </a:r>
            <a:r>
              <a:rPr baseline="-25000" lang="en-GB" sz="1800">
                <a:solidFill>
                  <a:schemeClr val="dk1"/>
                </a:solidFill>
                <a:latin typeface="Calibri"/>
                <a:ea typeface="Calibri"/>
                <a:cs typeface="Calibri"/>
                <a:sym typeface="Calibri"/>
              </a:rPr>
              <a:t>LED </a:t>
            </a:r>
            <a:r>
              <a:rPr lang="en-GB" sz="1800">
                <a:solidFill>
                  <a:schemeClr val="dk1"/>
                </a:solidFill>
                <a:latin typeface="Calibri"/>
                <a:ea typeface="Calibri"/>
                <a:cs typeface="Calibri"/>
                <a:sym typeface="Calibri"/>
              </a:rPr>
              <a:t>)/  i</a:t>
            </a:r>
            <a:r>
              <a:rPr baseline="-25000" lang="en-GB" sz="1800">
                <a:solidFill>
                  <a:schemeClr val="dk1"/>
                </a:solidFill>
                <a:latin typeface="Calibri"/>
                <a:ea typeface="Calibri"/>
                <a:cs typeface="Calibri"/>
                <a:sym typeface="Calibri"/>
              </a:rPr>
              <a:t>R1 </a:t>
            </a:r>
            <a:r>
              <a:rPr lang="en-GB" sz="1800">
                <a:solidFill>
                  <a:schemeClr val="dk1"/>
                </a:solidFill>
                <a:latin typeface="Calibri"/>
                <a:ea typeface="Calibri"/>
                <a:cs typeface="Calibri"/>
                <a:sym typeface="Calibri"/>
              </a:rPr>
              <a:t>=  R1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2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Circuit diagrams to breadboards</a:t>
            </a:r>
            <a:endParaRPr/>
          </a:p>
        </p:txBody>
      </p:sp>
      <p:sp>
        <p:nvSpPr>
          <p:cNvPr id="237" name="Shape 2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The following circuit uses a battery to power a LED</a:t>
            </a:r>
            <a:endParaRPr/>
          </a:p>
          <a:p>
            <a:pPr indent="-317500" lvl="1" marL="914400" rtl="0">
              <a:spcBef>
                <a:spcPts val="0"/>
              </a:spcBef>
              <a:spcAft>
                <a:spcPts val="0"/>
              </a:spcAft>
              <a:buSzPts val="1400"/>
              <a:buChar char="○"/>
            </a:pPr>
            <a:r>
              <a:rPr lang="en-GB"/>
              <a:t>VDD represents the positive terminal of the battery</a:t>
            </a:r>
            <a:endParaRPr/>
          </a:p>
          <a:p>
            <a:pPr indent="-317500" lvl="1" marL="914400" rtl="0">
              <a:spcBef>
                <a:spcPts val="0"/>
              </a:spcBef>
              <a:spcAft>
                <a:spcPts val="0"/>
              </a:spcAft>
              <a:buSzPts val="1400"/>
              <a:buChar char="○"/>
            </a:pPr>
            <a:r>
              <a:rPr lang="en-GB"/>
              <a:t>R1 is a resistor to ensure that the voltage drop across the LED is fixed</a:t>
            </a:r>
            <a:endParaRPr/>
          </a:p>
          <a:p>
            <a:pPr indent="-317500" lvl="1" marL="914400" rtl="0">
              <a:spcBef>
                <a:spcPts val="0"/>
              </a:spcBef>
              <a:spcAft>
                <a:spcPts val="0"/>
              </a:spcAft>
              <a:buSzPts val="1400"/>
              <a:buChar char="○"/>
            </a:pPr>
            <a:r>
              <a:rPr lang="en-GB"/>
              <a:t>LED1 is our light, not it has a positive and negative end</a:t>
            </a:r>
            <a:endParaRPr/>
          </a:p>
          <a:p>
            <a:pPr indent="-317500" lvl="1" marL="914400" rtl="0">
              <a:spcBef>
                <a:spcPts val="0"/>
              </a:spcBef>
              <a:spcAft>
                <a:spcPts val="0"/>
              </a:spcAft>
              <a:buSzPts val="1400"/>
              <a:buChar char="○"/>
            </a:pPr>
            <a:r>
              <a:rPr lang="en-GB"/>
              <a:t>GND is the negative side of the battery</a:t>
            </a:r>
            <a:endParaRPr/>
          </a:p>
          <a:p>
            <a:pPr indent="-342900" lvl="0" marL="457200" rtl="0">
              <a:spcBef>
                <a:spcPts val="0"/>
              </a:spcBef>
              <a:spcAft>
                <a:spcPts val="0"/>
              </a:spcAft>
              <a:buSzPts val="1800"/>
              <a:buChar char="●"/>
            </a:pPr>
            <a:r>
              <a:rPr lang="en-GB"/>
              <a:t>We can build this whole circuit on the breadboard</a:t>
            </a:r>
            <a:endParaRPr/>
          </a:p>
        </p:txBody>
      </p:sp>
      <p:sp>
        <p:nvSpPr>
          <p:cNvPr id="238" name="Shape 2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grpSp>
        <p:nvGrpSpPr>
          <p:cNvPr id="239" name="Shape 239"/>
          <p:cNvGrpSpPr/>
          <p:nvPr/>
        </p:nvGrpSpPr>
        <p:grpSpPr>
          <a:xfrm>
            <a:off x="4937924" y="1152471"/>
            <a:ext cx="3182708" cy="1953592"/>
            <a:chOff x="4788024" y="1583504"/>
            <a:chExt cx="3182708" cy="1953592"/>
          </a:xfrm>
        </p:grpSpPr>
        <p:pic>
          <p:nvPicPr>
            <p:cNvPr id="240" name="Shape 240"/>
            <p:cNvPicPr preferRelativeResize="0"/>
            <p:nvPr/>
          </p:nvPicPr>
          <p:blipFill rotWithShape="1">
            <a:blip r:embed="rId3">
              <a:alphaModFix/>
            </a:blip>
            <a:srcRect b="0" l="0" r="0" t="0"/>
            <a:stretch/>
          </p:blipFill>
          <p:spPr>
            <a:xfrm>
              <a:off x="4860032" y="1592796"/>
              <a:ext cx="3110700" cy="1944300"/>
            </a:xfrm>
            <a:prstGeom prst="rect">
              <a:avLst/>
            </a:prstGeom>
            <a:noFill/>
            <a:ln>
              <a:noFill/>
            </a:ln>
          </p:spPr>
        </p:pic>
        <p:cxnSp>
          <p:nvCxnSpPr>
            <p:cNvPr id="241" name="Shape 241"/>
            <p:cNvCxnSpPr/>
            <p:nvPr/>
          </p:nvCxnSpPr>
          <p:spPr>
            <a:xfrm>
              <a:off x="5945896" y="1962128"/>
              <a:ext cx="491100" cy="672300"/>
            </a:xfrm>
            <a:prstGeom prst="straightConnector1">
              <a:avLst/>
            </a:prstGeom>
            <a:noFill/>
            <a:ln cap="flat" cmpd="sng" w="12700">
              <a:solidFill>
                <a:srgbClr val="000000"/>
              </a:solidFill>
              <a:prstDash val="solid"/>
              <a:round/>
              <a:headEnd len="sm" w="sm" type="none"/>
              <a:tailEnd len="med" w="med" type="stealth"/>
            </a:ln>
          </p:spPr>
        </p:cxnSp>
        <p:cxnSp>
          <p:nvCxnSpPr>
            <p:cNvPr id="242" name="Shape 242"/>
            <p:cNvCxnSpPr/>
            <p:nvPr/>
          </p:nvCxnSpPr>
          <p:spPr>
            <a:xfrm>
              <a:off x="6934691" y="1952836"/>
              <a:ext cx="0" cy="681600"/>
            </a:xfrm>
            <a:prstGeom prst="straightConnector1">
              <a:avLst/>
            </a:prstGeom>
            <a:noFill/>
            <a:ln cap="flat" cmpd="sng" w="12700">
              <a:solidFill>
                <a:srgbClr val="000000"/>
              </a:solidFill>
              <a:prstDash val="solid"/>
              <a:round/>
              <a:headEnd len="sm" w="sm" type="none"/>
              <a:tailEnd len="med" w="med" type="stealth"/>
            </a:ln>
          </p:spPr>
        </p:cxnSp>
        <p:sp>
          <p:nvSpPr>
            <p:cNvPr id="243" name="Shape 243"/>
            <p:cNvSpPr txBox="1"/>
            <p:nvPr/>
          </p:nvSpPr>
          <p:spPr>
            <a:xfrm>
              <a:off x="5476388" y="1592796"/>
              <a:ext cx="9390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GB" sz="1800" u="none" cap="none" strike="noStrike">
                  <a:solidFill>
                    <a:srgbClr val="000000"/>
                  </a:solidFill>
                  <a:latin typeface="Calibri"/>
                  <a:ea typeface="Calibri"/>
                  <a:cs typeface="Calibri"/>
                  <a:sym typeface="Calibri"/>
                </a:rPr>
                <a:t>Positive</a:t>
              </a:r>
              <a:endParaRPr b="0" i="0" sz="1800" u="none" cap="none" strike="noStrike">
                <a:solidFill>
                  <a:srgbClr val="000000"/>
                </a:solidFill>
                <a:latin typeface="Calibri"/>
                <a:ea typeface="Calibri"/>
                <a:cs typeface="Calibri"/>
                <a:sym typeface="Calibri"/>
              </a:endParaRPr>
            </a:p>
          </p:txBody>
        </p:sp>
        <p:sp>
          <p:nvSpPr>
            <p:cNvPr id="244" name="Shape 244"/>
            <p:cNvSpPr txBox="1"/>
            <p:nvPr/>
          </p:nvSpPr>
          <p:spPr>
            <a:xfrm>
              <a:off x="6404609" y="1583504"/>
              <a:ext cx="106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Negative</a:t>
              </a:r>
              <a:endParaRPr/>
            </a:p>
          </p:txBody>
        </p:sp>
        <p:sp>
          <p:nvSpPr>
            <p:cNvPr id="245" name="Shape 245"/>
            <p:cNvSpPr/>
            <p:nvPr/>
          </p:nvSpPr>
          <p:spPr>
            <a:xfrm>
              <a:off x="4993004" y="2382416"/>
              <a:ext cx="483300" cy="504000"/>
            </a:xfrm>
            <a:prstGeom prst="ellipse">
              <a:avLst/>
            </a:prstGeom>
            <a:noFill/>
            <a:ln cap="flat" cmpd="sng" w="9525">
              <a:solidFill>
                <a:srgbClr val="2DA2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6" name="Shape 246"/>
            <p:cNvSpPr/>
            <p:nvPr/>
          </p:nvSpPr>
          <p:spPr>
            <a:xfrm>
              <a:off x="5945896" y="2382416"/>
              <a:ext cx="642300" cy="504000"/>
            </a:xfrm>
            <a:prstGeom prst="ellipse">
              <a:avLst/>
            </a:prstGeom>
            <a:noFill/>
            <a:ln cap="flat" cmpd="sng" w="9525">
              <a:solidFill>
                <a:srgbClr val="7D3C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7" name="Shape 247"/>
            <p:cNvSpPr/>
            <p:nvPr/>
          </p:nvSpPr>
          <p:spPr>
            <a:xfrm>
              <a:off x="7020272" y="2420912"/>
              <a:ext cx="950400" cy="7200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8" name="Shape 248"/>
            <p:cNvSpPr txBox="1"/>
            <p:nvPr/>
          </p:nvSpPr>
          <p:spPr>
            <a:xfrm>
              <a:off x="4788024" y="2886472"/>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2DA2BF"/>
                  </a:solidFill>
                  <a:latin typeface="Calibri"/>
                  <a:ea typeface="Calibri"/>
                  <a:cs typeface="Calibri"/>
                  <a:sym typeface="Calibri"/>
                </a:rPr>
                <a:t>Node 1</a:t>
              </a:r>
              <a:endParaRPr b="0" i="0" sz="1800" u="none" cap="none" strike="noStrike">
                <a:solidFill>
                  <a:srgbClr val="2DA2BF"/>
                </a:solidFill>
                <a:latin typeface="Calibri"/>
                <a:ea typeface="Calibri"/>
                <a:cs typeface="Calibri"/>
                <a:sym typeface="Calibri"/>
              </a:endParaRPr>
            </a:p>
          </p:txBody>
        </p:sp>
        <p:sp>
          <p:nvSpPr>
            <p:cNvPr id="249" name="Shape 249"/>
            <p:cNvSpPr txBox="1"/>
            <p:nvPr/>
          </p:nvSpPr>
          <p:spPr>
            <a:xfrm>
              <a:off x="5835012" y="2913301"/>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7D3C4A"/>
                  </a:solidFill>
                  <a:latin typeface="Calibri"/>
                  <a:ea typeface="Calibri"/>
                  <a:cs typeface="Calibri"/>
                  <a:sym typeface="Calibri"/>
                </a:rPr>
                <a:t>Node 2</a:t>
              </a:r>
              <a:endParaRPr b="0" i="0" sz="1800" u="none" cap="none" strike="noStrike">
                <a:solidFill>
                  <a:srgbClr val="7D3C4A"/>
                </a:solidFill>
                <a:latin typeface="Calibri"/>
                <a:ea typeface="Calibri"/>
                <a:cs typeface="Calibri"/>
                <a:sym typeface="Calibri"/>
              </a:endParaRPr>
            </a:p>
          </p:txBody>
        </p:sp>
        <p:sp>
          <p:nvSpPr>
            <p:cNvPr id="250" name="Shape 250"/>
            <p:cNvSpPr txBox="1"/>
            <p:nvPr/>
          </p:nvSpPr>
          <p:spPr>
            <a:xfrm>
              <a:off x="7063476" y="2048088"/>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Node 3</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What is a Breadboard</a:t>
            </a:r>
            <a:endParaRPr sz="3200"/>
          </a:p>
        </p:txBody>
      </p:sp>
      <p:sp>
        <p:nvSpPr>
          <p:cNvPr id="256" name="Shape 256"/>
          <p:cNvSpPr txBox="1"/>
          <p:nvPr>
            <p:ph idx="1" type="body"/>
          </p:nvPr>
        </p:nvSpPr>
        <p:spPr>
          <a:xfrm>
            <a:off x="311700" y="1152475"/>
            <a:ext cx="42792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Nunito"/>
              <a:buChar char="●"/>
            </a:pPr>
            <a:r>
              <a:rPr lang="en-GB" sz="1400">
                <a:latin typeface="Nunito"/>
                <a:ea typeface="Nunito"/>
                <a:cs typeface="Nunito"/>
                <a:sym typeface="Nunito"/>
              </a:rPr>
              <a:t>Allow for prototyping - early sample/model of a product</a:t>
            </a:r>
            <a:endParaRPr sz="1400">
              <a:latin typeface="Nunito"/>
              <a:ea typeface="Nunito"/>
              <a:cs typeface="Nunito"/>
              <a:sym typeface="Nunito"/>
            </a:endParaRPr>
          </a:p>
          <a:p>
            <a:pPr indent="-317500" lvl="0" marL="457200" rtl="0">
              <a:spcBef>
                <a:spcPts val="0"/>
              </a:spcBef>
              <a:spcAft>
                <a:spcPts val="0"/>
              </a:spcAft>
              <a:buSzPts val="1400"/>
              <a:buFont typeface="Nunito"/>
              <a:buChar char="●"/>
            </a:pPr>
            <a:r>
              <a:rPr lang="en-GB" sz="1400">
                <a:latin typeface="Nunito"/>
                <a:ea typeface="Nunito"/>
                <a:cs typeface="Nunito"/>
                <a:sym typeface="Nunito"/>
              </a:rPr>
              <a:t>You can place components such as LEDs, resistors, and chips in them</a:t>
            </a:r>
            <a:endParaRPr sz="1400">
              <a:latin typeface="Nunito"/>
              <a:ea typeface="Nunito"/>
              <a:cs typeface="Nunito"/>
              <a:sym typeface="Nunito"/>
            </a:endParaRPr>
          </a:p>
          <a:p>
            <a:pPr indent="-317500" lvl="0" marL="457200" rtl="0">
              <a:spcBef>
                <a:spcPts val="0"/>
              </a:spcBef>
              <a:spcAft>
                <a:spcPts val="0"/>
              </a:spcAft>
              <a:buSzPts val="1400"/>
              <a:buFont typeface="Nunito"/>
              <a:buChar char="●"/>
            </a:pPr>
            <a:r>
              <a:rPr lang="en-GB" sz="1400">
                <a:latin typeface="Nunito"/>
                <a:ea typeface="Nunito"/>
                <a:cs typeface="Nunito"/>
                <a:sym typeface="Nunito"/>
              </a:rPr>
              <a:t>The pinhole inside the boxes are connected</a:t>
            </a:r>
            <a:endParaRPr sz="1400">
              <a:latin typeface="Nunito"/>
              <a:ea typeface="Nunito"/>
              <a:cs typeface="Nunito"/>
              <a:sym typeface="Nunito"/>
            </a:endParaRPr>
          </a:p>
          <a:p>
            <a:pPr indent="-317500" lvl="0" marL="457200" rtl="0">
              <a:spcBef>
                <a:spcPts val="0"/>
              </a:spcBef>
              <a:spcAft>
                <a:spcPts val="0"/>
              </a:spcAft>
              <a:buSzPts val="1400"/>
              <a:buFont typeface="Nunito"/>
              <a:buChar char="●"/>
            </a:pPr>
            <a:r>
              <a:rPr lang="en-GB" sz="1400">
                <a:latin typeface="Nunito"/>
                <a:ea typeface="Nunito"/>
                <a:cs typeface="Nunito"/>
                <a:sym typeface="Nunito"/>
              </a:rPr>
              <a:t>Each row are connected itself (1,2,3, etc.) but not connected to each other</a:t>
            </a:r>
            <a:endParaRPr sz="1400">
              <a:latin typeface="Nunito"/>
              <a:ea typeface="Nunito"/>
              <a:cs typeface="Nunito"/>
              <a:sym typeface="Nunito"/>
            </a:endParaRPr>
          </a:p>
          <a:p>
            <a:pPr indent="-317500" lvl="0" marL="457200" rtl="0">
              <a:spcBef>
                <a:spcPts val="0"/>
              </a:spcBef>
              <a:spcAft>
                <a:spcPts val="0"/>
              </a:spcAft>
              <a:buSzPts val="1400"/>
              <a:buFont typeface="Nunito"/>
              <a:buChar char="●"/>
            </a:pPr>
            <a:r>
              <a:rPr lang="en-GB" sz="1400">
                <a:latin typeface="Nunito"/>
                <a:ea typeface="Nunito"/>
                <a:cs typeface="Nunito"/>
                <a:sym typeface="Nunito"/>
              </a:rPr>
              <a:t>You can connect one row to another with components and wires</a:t>
            </a:r>
            <a:endParaRPr sz="1400">
              <a:latin typeface="Nunito"/>
              <a:ea typeface="Nunito"/>
              <a:cs typeface="Nunito"/>
              <a:sym typeface="Nunito"/>
            </a:endParaRPr>
          </a:p>
          <a:p>
            <a:pPr indent="-317500" lvl="0" marL="457200" rtl="0">
              <a:spcBef>
                <a:spcPts val="0"/>
              </a:spcBef>
              <a:spcAft>
                <a:spcPts val="0"/>
              </a:spcAft>
              <a:buSzPts val="1400"/>
              <a:buFont typeface="Nunito"/>
              <a:buChar char="●"/>
            </a:pPr>
            <a:r>
              <a:rPr lang="en-GB" sz="1400">
                <a:latin typeface="Nunito"/>
                <a:ea typeface="Nunito"/>
                <a:cs typeface="Nunito"/>
                <a:sym typeface="Nunito"/>
              </a:rPr>
              <a:t>The divider in the middle separates the left side and the right side</a:t>
            </a:r>
            <a:endParaRPr sz="1400">
              <a:latin typeface="Nunito"/>
              <a:ea typeface="Nunito"/>
              <a:cs typeface="Nunito"/>
              <a:sym typeface="Nunito"/>
            </a:endParaRPr>
          </a:p>
        </p:txBody>
      </p:sp>
      <p:cxnSp>
        <p:nvCxnSpPr>
          <p:cNvPr id="257" name="Shape 257"/>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pic>
        <p:nvPicPr>
          <p:cNvPr id="258" name="Shape 258"/>
          <p:cNvPicPr preferRelativeResize="0"/>
          <p:nvPr/>
        </p:nvPicPr>
        <p:blipFill rotWithShape="1">
          <a:blip r:embed="rId3">
            <a:alphaModFix/>
          </a:blip>
          <a:srcRect b="0" l="49738" r="0" t="0"/>
          <a:stretch/>
        </p:blipFill>
        <p:spPr>
          <a:xfrm rot="-5400000">
            <a:off x="5283462" y="583787"/>
            <a:ext cx="2808201" cy="4193326"/>
          </a:xfrm>
          <a:prstGeom prst="rect">
            <a:avLst/>
          </a:prstGeom>
          <a:noFill/>
          <a:ln>
            <a:noFill/>
          </a:ln>
        </p:spPr>
      </p:pic>
      <p:sp>
        <p:nvSpPr>
          <p:cNvPr id="259" name="Shape 259"/>
          <p:cNvSpPr/>
          <p:nvPr/>
        </p:nvSpPr>
        <p:spPr>
          <a:xfrm>
            <a:off x="5773025" y="2153250"/>
            <a:ext cx="729600" cy="121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rot="-5400000">
            <a:off x="4168400" y="2946625"/>
            <a:ext cx="2226300" cy="121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1" name="Shape 261"/>
          <p:cNvCxnSpPr>
            <a:stCxn id="259" idx="2"/>
          </p:cNvCxnSpPr>
          <p:nvPr/>
        </p:nvCxnSpPr>
        <p:spPr>
          <a:xfrm flipH="1">
            <a:off x="4380125" y="2274750"/>
            <a:ext cx="1757700" cy="42600"/>
          </a:xfrm>
          <a:prstGeom prst="straightConnector1">
            <a:avLst/>
          </a:prstGeom>
          <a:noFill/>
          <a:ln cap="flat" cmpd="sng" w="9525">
            <a:solidFill>
              <a:schemeClr val="dk2"/>
            </a:solidFill>
            <a:prstDash val="solid"/>
            <a:round/>
            <a:headEnd len="med" w="med" type="none"/>
            <a:tailEnd len="med" w="med" type="none"/>
          </a:ln>
        </p:spPr>
      </p:cxnSp>
      <p:cxnSp>
        <p:nvCxnSpPr>
          <p:cNvPr id="262" name="Shape 262"/>
          <p:cNvCxnSpPr>
            <a:stCxn id="260" idx="0"/>
          </p:cNvCxnSpPr>
          <p:nvPr/>
        </p:nvCxnSpPr>
        <p:spPr>
          <a:xfrm rot="10800000">
            <a:off x="4393400" y="2330575"/>
            <a:ext cx="827400" cy="676800"/>
          </a:xfrm>
          <a:prstGeom prst="straightConnector1">
            <a:avLst/>
          </a:prstGeom>
          <a:noFill/>
          <a:ln cap="flat" cmpd="sng" w="9525">
            <a:solidFill>
              <a:schemeClr val="dk2"/>
            </a:solidFill>
            <a:prstDash val="solid"/>
            <a:round/>
            <a:headEnd len="med" w="med" type="none"/>
            <a:tailEnd len="med" w="med" type="none"/>
          </a:ln>
        </p:spPr>
      </p:cxnSp>
      <p:sp>
        <p:nvSpPr>
          <p:cNvPr id="263" name="Shape 263"/>
          <p:cNvSpPr/>
          <p:nvPr/>
        </p:nvSpPr>
        <p:spPr>
          <a:xfrm>
            <a:off x="5808400" y="2622275"/>
            <a:ext cx="694200" cy="12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Who we are?</a:t>
            </a:r>
            <a:endParaRPr sz="3200"/>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Nunito"/>
              <a:buChar char="●"/>
            </a:pPr>
            <a:r>
              <a:rPr lang="en-GB">
                <a:latin typeface="Nunito"/>
                <a:ea typeface="Nunito"/>
                <a:cs typeface="Nunito"/>
                <a:sym typeface="Nunito"/>
              </a:rPr>
              <a:t>A club under ECSESS (Electrical, Computer and Software Engineering Student Society)</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A club dedicated to teach students who have </a:t>
            </a:r>
            <a:r>
              <a:rPr lang="en-GB" u="sng">
                <a:latin typeface="Nunito"/>
                <a:ea typeface="Nunito"/>
                <a:cs typeface="Nunito"/>
                <a:sym typeface="Nunito"/>
              </a:rPr>
              <a:t>no experience</a:t>
            </a:r>
            <a:r>
              <a:rPr lang="en-GB">
                <a:latin typeface="Nunito"/>
                <a:ea typeface="Nunito"/>
                <a:cs typeface="Nunito"/>
                <a:sym typeface="Nunito"/>
              </a:rPr>
              <a:t> with robotics or electronics to build a robot of their own. </a:t>
            </a:r>
            <a:endParaRPr>
              <a:latin typeface="Nunito"/>
              <a:ea typeface="Nunito"/>
              <a:cs typeface="Nunito"/>
              <a:sym typeface="Nunito"/>
            </a:endParaRPr>
          </a:p>
        </p:txBody>
      </p:sp>
      <p:cxnSp>
        <p:nvCxnSpPr>
          <p:cNvPr id="64" name="Shape 64"/>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pic>
        <p:nvPicPr>
          <p:cNvPr id="65" name="Shape 65"/>
          <p:cNvPicPr preferRelativeResize="0"/>
          <p:nvPr/>
        </p:nvPicPr>
        <p:blipFill>
          <a:blip r:embed="rId3">
            <a:alphaModFix/>
          </a:blip>
          <a:stretch>
            <a:fillRect/>
          </a:stretch>
        </p:blipFill>
        <p:spPr>
          <a:xfrm>
            <a:off x="935751" y="2969900"/>
            <a:ext cx="2745501" cy="2571750"/>
          </a:xfrm>
          <a:prstGeom prst="rect">
            <a:avLst/>
          </a:prstGeom>
          <a:noFill/>
          <a:ln>
            <a:noFill/>
          </a:ln>
        </p:spPr>
      </p:pic>
      <p:pic>
        <p:nvPicPr>
          <p:cNvPr id="66" name="Shape 66"/>
          <p:cNvPicPr preferRelativeResize="0"/>
          <p:nvPr/>
        </p:nvPicPr>
        <p:blipFill>
          <a:blip r:embed="rId4">
            <a:alphaModFix/>
          </a:blip>
          <a:stretch>
            <a:fillRect/>
          </a:stretch>
        </p:blipFill>
        <p:spPr>
          <a:xfrm>
            <a:off x="3341638" y="2757625"/>
            <a:ext cx="2460725" cy="153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this looks like on the breadboard</a:t>
            </a:r>
            <a:endParaRPr/>
          </a:p>
        </p:txBody>
      </p:sp>
      <p:sp>
        <p:nvSpPr>
          <p:cNvPr id="269" name="Shape 269"/>
          <p:cNvSpPr txBox="1"/>
          <p:nvPr>
            <p:ph idx="1" type="body"/>
          </p:nvPr>
        </p:nvSpPr>
        <p:spPr>
          <a:xfrm>
            <a:off x="264550" y="2825850"/>
            <a:ext cx="4279200" cy="178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1400">
              <a:solidFill>
                <a:schemeClr val="dk1"/>
              </a:solidFill>
            </a:endParaRPr>
          </a:p>
          <a:p>
            <a:pPr indent="-187325" lvl="0" marL="342900" rtl="0">
              <a:lnSpc>
                <a:spcPct val="100000"/>
              </a:lnSpc>
              <a:spcBef>
                <a:spcPts val="410"/>
              </a:spcBef>
              <a:spcAft>
                <a:spcPts val="0"/>
              </a:spcAft>
              <a:buSzPts val="1400"/>
              <a:buFont typeface="Arial"/>
              <a:buChar char="•"/>
            </a:pPr>
            <a:r>
              <a:rPr lang="en-GB" sz="1400">
                <a:solidFill>
                  <a:schemeClr val="dk1"/>
                </a:solidFill>
              </a:rPr>
              <a:t>Each node in the circuit has a corresponding row on the board</a:t>
            </a:r>
            <a:endParaRPr sz="1400">
              <a:solidFill>
                <a:schemeClr val="dk1"/>
              </a:solidFill>
            </a:endParaRPr>
          </a:p>
          <a:p>
            <a:pPr indent="-187325" lvl="0" marL="342900" rtl="0">
              <a:lnSpc>
                <a:spcPct val="100000"/>
              </a:lnSpc>
              <a:spcBef>
                <a:spcPts val="410"/>
              </a:spcBef>
              <a:spcAft>
                <a:spcPts val="0"/>
              </a:spcAft>
              <a:buSzPts val="1400"/>
              <a:buFont typeface="Arial"/>
              <a:buChar char="•"/>
            </a:pPr>
            <a:r>
              <a:rPr lang="en-GB" sz="1400">
                <a:solidFill>
                  <a:schemeClr val="dk1"/>
                </a:solidFill>
              </a:rPr>
              <a:t>The red wire is the positive supply of the battery connected to the resistor</a:t>
            </a:r>
            <a:endParaRPr sz="1400">
              <a:solidFill>
                <a:schemeClr val="dk1"/>
              </a:solidFill>
            </a:endParaRPr>
          </a:p>
          <a:p>
            <a:pPr indent="-187325" lvl="0" marL="342900" rtl="0">
              <a:lnSpc>
                <a:spcPct val="100000"/>
              </a:lnSpc>
              <a:spcBef>
                <a:spcPts val="410"/>
              </a:spcBef>
              <a:spcAft>
                <a:spcPts val="0"/>
              </a:spcAft>
              <a:buSzPts val="1400"/>
              <a:buFont typeface="Arial"/>
              <a:buChar char="•"/>
            </a:pPr>
            <a:r>
              <a:rPr lang="en-GB" sz="1400">
                <a:solidFill>
                  <a:schemeClr val="dk1"/>
                </a:solidFill>
              </a:rPr>
              <a:t>The resistor is connected to the positive terminal of </a:t>
            </a:r>
            <a:r>
              <a:rPr lang="en-GB" sz="1400">
                <a:solidFill>
                  <a:schemeClr val="dk1"/>
                </a:solidFill>
              </a:rPr>
              <a:t>the LED</a:t>
            </a:r>
            <a:endParaRPr sz="1400">
              <a:solidFill>
                <a:schemeClr val="dk1"/>
              </a:solidFill>
            </a:endParaRPr>
          </a:p>
          <a:p>
            <a:pPr indent="-187325" lvl="0" marL="342900" rtl="0">
              <a:lnSpc>
                <a:spcPct val="100000"/>
              </a:lnSpc>
              <a:spcBef>
                <a:spcPts val="410"/>
              </a:spcBef>
              <a:spcAft>
                <a:spcPts val="0"/>
              </a:spcAft>
              <a:buSzPts val="1400"/>
              <a:buFont typeface="Arial"/>
              <a:buChar char="•"/>
            </a:pPr>
            <a:r>
              <a:rPr lang="en-GB" sz="1400">
                <a:solidFill>
                  <a:schemeClr val="dk1"/>
                </a:solidFill>
              </a:rPr>
              <a:t>The LEDs negative terminal is connected to the ground of the battery, which is the black wire</a:t>
            </a:r>
            <a:endParaRPr sz="1400"/>
          </a:p>
        </p:txBody>
      </p:sp>
      <p:pic>
        <p:nvPicPr>
          <p:cNvPr id="270" name="Shape 270"/>
          <p:cNvPicPr preferRelativeResize="0"/>
          <p:nvPr/>
        </p:nvPicPr>
        <p:blipFill rotWithShape="1">
          <a:blip r:embed="rId3">
            <a:alphaModFix/>
          </a:blip>
          <a:srcRect b="24050" l="23897" r="27303" t="5462"/>
          <a:stretch/>
        </p:blipFill>
        <p:spPr>
          <a:xfrm rot="-5400000">
            <a:off x="4931700" y="996875"/>
            <a:ext cx="3578700" cy="3890100"/>
          </a:xfrm>
          <a:prstGeom prst="rect">
            <a:avLst/>
          </a:prstGeom>
          <a:noFill/>
          <a:ln>
            <a:noFill/>
          </a:ln>
        </p:spPr>
      </p:pic>
      <p:sp>
        <p:nvSpPr>
          <p:cNvPr id="271" name="Shape 271"/>
          <p:cNvSpPr/>
          <p:nvPr/>
        </p:nvSpPr>
        <p:spPr>
          <a:xfrm>
            <a:off x="6594563" y="1634141"/>
            <a:ext cx="759600" cy="137700"/>
          </a:xfrm>
          <a:prstGeom prst="rect">
            <a:avLst/>
          </a:prstGeom>
          <a:noFill/>
          <a:ln cap="flat" cmpd="sng" w="9525">
            <a:solidFill>
              <a:srgbClr val="2DA2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2" name="Shape 272"/>
          <p:cNvSpPr/>
          <p:nvPr/>
        </p:nvSpPr>
        <p:spPr>
          <a:xfrm>
            <a:off x="6594563" y="3217121"/>
            <a:ext cx="759600" cy="1377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3" name="Shape 273"/>
          <p:cNvSpPr/>
          <p:nvPr/>
        </p:nvSpPr>
        <p:spPr>
          <a:xfrm>
            <a:off x="6594563" y="2872993"/>
            <a:ext cx="759600" cy="137700"/>
          </a:xfrm>
          <a:prstGeom prst="rect">
            <a:avLst/>
          </a:prstGeom>
          <a:noFill/>
          <a:ln cap="flat" cmpd="sng" w="9525">
            <a:solidFill>
              <a:srgbClr val="7D3C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4" name="Shape 274"/>
          <p:cNvSpPr txBox="1"/>
          <p:nvPr/>
        </p:nvSpPr>
        <p:spPr>
          <a:xfrm>
            <a:off x="7423275" y="1518606"/>
            <a:ext cx="897600" cy="353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Node 1</a:t>
            </a:r>
            <a:endParaRPr b="0" i="0" sz="1800" u="none" cap="none" strike="noStrike">
              <a:solidFill>
                <a:srgbClr val="000000"/>
              </a:solidFill>
              <a:latin typeface="Calibri"/>
              <a:ea typeface="Calibri"/>
              <a:cs typeface="Calibri"/>
              <a:sym typeface="Calibri"/>
            </a:endParaRPr>
          </a:p>
        </p:txBody>
      </p:sp>
      <p:sp>
        <p:nvSpPr>
          <p:cNvPr id="275" name="Shape 275"/>
          <p:cNvSpPr txBox="1"/>
          <p:nvPr/>
        </p:nvSpPr>
        <p:spPr>
          <a:xfrm>
            <a:off x="5635724" y="2756435"/>
            <a:ext cx="897600" cy="353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GB" sz="1800" u="none" cap="none" strike="noStrike">
                <a:solidFill>
                  <a:srgbClr val="000000"/>
                </a:solidFill>
                <a:latin typeface="Calibri"/>
                <a:ea typeface="Calibri"/>
                <a:cs typeface="Calibri"/>
                <a:sym typeface="Calibri"/>
              </a:rPr>
              <a:t>Node 2</a:t>
            </a:r>
            <a:endParaRPr b="0" i="0" sz="1800" u="none" cap="none" strike="noStrike">
              <a:solidFill>
                <a:srgbClr val="000000"/>
              </a:solidFill>
              <a:latin typeface="Calibri"/>
              <a:ea typeface="Calibri"/>
              <a:cs typeface="Calibri"/>
              <a:sym typeface="Calibri"/>
            </a:endParaRPr>
          </a:p>
        </p:txBody>
      </p:sp>
      <p:sp>
        <p:nvSpPr>
          <p:cNvPr id="276" name="Shape 276"/>
          <p:cNvSpPr txBox="1"/>
          <p:nvPr/>
        </p:nvSpPr>
        <p:spPr>
          <a:xfrm>
            <a:off x="5627731" y="3178268"/>
            <a:ext cx="897600" cy="353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GB" sz="1800" u="none" cap="none" strike="noStrike">
                <a:solidFill>
                  <a:srgbClr val="000000"/>
                </a:solidFill>
                <a:latin typeface="Calibri"/>
                <a:ea typeface="Calibri"/>
                <a:cs typeface="Calibri"/>
                <a:sym typeface="Calibri"/>
              </a:rPr>
              <a:t>Node 3</a:t>
            </a:r>
            <a:endParaRPr b="0" i="0" sz="1800" u="none" cap="none" strike="noStrike">
              <a:solidFill>
                <a:srgbClr val="000000"/>
              </a:solidFill>
              <a:latin typeface="Calibri"/>
              <a:ea typeface="Calibri"/>
              <a:cs typeface="Calibri"/>
              <a:sym typeface="Calibri"/>
            </a:endParaRPr>
          </a:p>
        </p:txBody>
      </p:sp>
      <p:grpSp>
        <p:nvGrpSpPr>
          <p:cNvPr id="277" name="Shape 277"/>
          <p:cNvGrpSpPr/>
          <p:nvPr/>
        </p:nvGrpSpPr>
        <p:grpSpPr>
          <a:xfrm>
            <a:off x="736199" y="1152563"/>
            <a:ext cx="3182708" cy="1953600"/>
            <a:chOff x="4788024" y="1583496"/>
            <a:chExt cx="3182708" cy="1953600"/>
          </a:xfrm>
        </p:grpSpPr>
        <p:pic>
          <p:nvPicPr>
            <p:cNvPr id="278" name="Shape 278"/>
            <p:cNvPicPr preferRelativeResize="0"/>
            <p:nvPr/>
          </p:nvPicPr>
          <p:blipFill rotWithShape="1">
            <a:blip r:embed="rId4">
              <a:alphaModFix/>
            </a:blip>
            <a:srcRect b="0" l="0" r="0" t="0"/>
            <a:stretch/>
          </p:blipFill>
          <p:spPr>
            <a:xfrm>
              <a:off x="4860032" y="1592796"/>
              <a:ext cx="3110700" cy="1944300"/>
            </a:xfrm>
            <a:prstGeom prst="rect">
              <a:avLst/>
            </a:prstGeom>
            <a:noFill/>
            <a:ln>
              <a:noFill/>
            </a:ln>
          </p:spPr>
        </p:pic>
        <p:cxnSp>
          <p:nvCxnSpPr>
            <p:cNvPr id="279" name="Shape 279"/>
            <p:cNvCxnSpPr/>
            <p:nvPr/>
          </p:nvCxnSpPr>
          <p:spPr>
            <a:xfrm>
              <a:off x="5945896" y="1962128"/>
              <a:ext cx="491100" cy="672300"/>
            </a:xfrm>
            <a:prstGeom prst="straightConnector1">
              <a:avLst/>
            </a:prstGeom>
            <a:noFill/>
            <a:ln cap="flat" cmpd="sng" w="12700">
              <a:solidFill>
                <a:srgbClr val="000000"/>
              </a:solidFill>
              <a:prstDash val="solid"/>
              <a:round/>
              <a:headEnd len="sm" w="sm" type="none"/>
              <a:tailEnd len="med" w="med" type="stealth"/>
            </a:ln>
          </p:spPr>
        </p:cxnSp>
        <p:cxnSp>
          <p:nvCxnSpPr>
            <p:cNvPr id="280" name="Shape 280"/>
            <p:cNvCxnSpPr/>
            <p:nvPr/>
          </p:nvCxnSpPr>
          <p:spPr>
            <a:xfrm>
              <a:off x="6934691" y="1952836"/>
              <a:ext cx="0" cy="681600"/>
            </a:xfrm>
            <a:prstGeom prst="straightConnector1">
              <a:avLst/>
            </a:prstGeom>
            <a:noFill/>
            <a:ln cap="flat" cmpd="sng" w="12700">
              <a:solidFill>
                <a:srgbClr val="000000"/>
              </a:solidFill>
              <a:prstDash val="solid"/>
              <a:round/>
              <a:headEnd len="sm" w="sm" type="none"/>
              <a:tailEnd len="med" w="med" type="stealth"/>
            </a:ln>
          </p:spPr>
        </p:cxnSp>
        <p:sp>
          <p:nvSpPr>
            <p:cNvPr id="281" name="Shape 281"/>
            <p:cNvSpPr txBox="1"/>
            <p:nvPr/>
          </p:nvSpPr>
          <p:spPr>
            <a:xfrm>
              <a:off x="5476288" y="1583496"/>
              <a:ext cx="9390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GB" sz="1800" u="none" cap="none" strike="noStrike">
                  <a:solidFill>
                    <a:srgbClr val="000000"/>
                  </a:solidFill>
                  <a:latin typeface="Calibri"/>
                  <a:ea typeface="Calibri"/>
                  <a:cs typeface="Calibri"/>
                  <a:sym typeface="Calibri"/>
                </a:rPr>
                <a:t>Positive</a:t>
              </a:r>
              <a:endParaRPr b="0" i="0" sz="1800" u="none" cap="none" strike="noStrike">
                <a:solidFill>
                  <a:srgbClr val="000000"/>
                </a:solidFill>
                <a:latin typeface="Calibri"/>
                <a:ea typeface="Calibri"/>
                <a:cs typeface="Calibri"/>
                <a:sym typeface="Calibri"/>
              </a:endParaRPr>
            </a:p>
          </p:txBody>
        </p:sp>
        <p:sp>
          <p:nvSpPr>
            <p:cNvPr id="282" name="Shape 282"/>
            <p:cNvSpPr txBox="1"/>
            <p:nvPr/>
          </p:nvSpPr>
          <p:spPr>
            <a:xfrm>
              <a:off x="6404609" y="1583504"/>
              <a:ext cx="106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Negative</a:t>
              </a:r>
              <a:endParaRPr/>
            </a:p>
          </p:txBody>
        </p:sp>
        <p:sp>
          <p:nvSpPr>
            <p:cNvPr id="283" name="Shape 283"/>
            <p:cNvSpPr/>
            <p:nvPr/>
          </p:nvSpPr>
          <p:spPr>
            <a:xfrm>
              <a:off x="4993004" y="2382416"/>
              <a:ext cx="483300" cy="504000"/>
            </a:xfrm>
            <a:prstGeom prst="ellipse">
              <a:avLst/>
            </a:prstGeom>
            <a:noFill/>
            <a:ln cap="flat" cmpd="sng" w="9525">
              <a:solidFill>
                <a:srgbClr val="2DA2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4" name="Shape 284"/>
            <p:cNvSpPr/>
            <p:nvPr/>
          </p:nvSpPr>
          <p:spPr>
            <a:xfrm>
              <a:off x="5945896" y="2382416"/>
              <a:ext cx="642300" cy="504000"/>
            </a:xfrm>
            <a:prstGeom prst="ellipse">
              <a:avLst/>
            </a:prstGeom>
            <a:noFill/>
            <a:ln cap="flat" cmpd="sng" w="9525">
              <a:solidFill>
                <a:srgbClr val="7D3C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5" name="Shape 285"/>
            <p:cNvSpPr/>
            <p:nvPr/>
          </p:nvSpPr>
          <p:spPr>
            <a:xfrm>
              <a:off x="7020272" y="2420912"/>
              <a:ext cx="950400" cy="7200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6" name="Shape 286"/>
            <p:cNvSpPr txBox="1"/>
            <p:nvPr/>
          </p:nvSpPr>
          <p:spPr>
            <a:xfrm>
              <a:off x="4788024" y="2886472"/>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2DA2BF"/>
                  </a:solidFill>
                  <a:latin typeface="Calibri"/>
                  <a:ea typeface="Calibri"/>
                  <a:cs typeface="Calibri"/>
                  <a:sym typeface="Calibri"/>
                </a:rPr>
                <a:t>Node 1</a:t>
              </a:r>
              <a:endParaRPr b="0" i="0" sz="1800" u="none" cap="none" strike="noStrike">
                <a:solidFill>
                  <a:srgbClr val="2DA2BF"/>
                </a:solidFill>
                <a:latin typeface="Calibri"/>
                <a:ea typeface="Calibri"/>
                <a:cs typeface="Calibri"/>
                <a:sym typeface="Calibri"/>
              </a:endParaRPr>
            </a:p>
          </p:txBody>
        </p:sp>
        <p:sp>
          <p:nvSpPr>
            <p:cNvPr id="287" name="Shape 287"/>
            <p:cNvSpPr txBox="1"/>
            <p:nvPr/>
          </p:nvSpPr>
          <p:spPr>
            <a:xfrm>
              <a:off x="5835012" y="2913301"/>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7D3C4A"/>
                  </a:solidFill>
                  <a:latin typeface="Calibri"/>
                  <a:ea typeface="Calibri"/>
                  <a:cs typeface="Calibri"/>
                  <a:sym typeface="Calibri"/>
                </a:rPr>
                <a:t>Node 2</a:t>
              </a:r>
              <a:endParaRPr b="0" i="0" sz="1800" u="none" cap="none" strike="noStrike">
                <a:solidFill>
                  <a:srgbClr val="7D3C4A"/>
                </a:solidFill>
                <a:latin typeface="Calibri"/>
                <a:ea typeface="Calibri"/>
                <a:cs typeface="Calibri"/>
                <a:sym typeface="Calibri"/>
              </a:endParaRPr>
            </a:p>
          </p:txBody>
        </p:sp>
        <p:sp>
          <p:nvSpPr>
            <p:cNvPr id="288" name="Shape 288"/>
            <p:cNvSpPr txBox="1"/>
            <p:nvPr/>
          </p:nvSpPr>
          <p:spPr>
            <a:xfrm>
              <a:off x="7063476" y="2048088"/>
              <a:ext cx="86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Node 3</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Voltage Regulator</a:t>
            </a:r>
            <a:endParaRPr/>
          </a:p>
        </p:txBody>
      </p:sp>
      <p:pic>
        <p:nvPicPr>
          <p:cNvPr descr="Robo1.png" id="294" name="Shape 294"/>
          <p:cNvPicPr preferRelativeResize="0"/>
          <p:nvPr/>
        </p:nvPicPr>
        <p:blipFill rotWithShape="1">
          <a:blip r:embed="rId3">
            <a:alphaModFix/>
          </a:blip>
          <a:srcRect b="6382" l="1030" r="6162" t="8168"/>
          <a:stretch/>
        </p:blipFill>
        <p:spPr>
          <a:xfrm>
            <a:off x="1367550" y="1315550"/>
            <a:ext cx="5512149" cy="2735651"/>
          </a:xfrm>
          <a:prstGeom prst="rect">
            <a:avLst/>
          </a:prstGeom>
          <a:noFill/>
          <a:ln>
            <a:noFill/>
          </a:ln>
        </p:spPr>
      </p:pic>
      <p:sp>
        <p:nvSpPr>
          <p:cNvPr id="295" name="Shape 295"/>
          <p:cNvSpPr/>
          <p:nvPr/>
        </p:nvSpPr>
        <p:spPr>
          <a:xfrm>
            <a:off x="4062500" y="1888550"/>
            <a:ext cx="1582800" cy="8559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800">
                <a:solidFill>
                  <a:srgbClr val="000000"/>
                </a:solidFill>
              </a:rPr>
              <a:t>The theory of voltage regulators</a:t>
            </a:r>
            <a:endParaRPr sz="2800">
              <a:solidFill>
                <a:srgbClr val="000000"/>
              </a:solidFill>
            </a:endParaRPr>
          </a:p>
        </p:txBody>
      </p:sp>
      <p:sp>
        <p:nvSpPr>
          <p:cNvPr id="301" name="Shape 301"/>
          <p:cNvSpPr txBox="1"/>
          <p:nvPr/>
        </p:nvSpPr>
        <p:spPr>
          <a:xfrm>
            <a:off x="311700" y="1980150"/>
            <a:ext cx="8520600" cy="1183200"/>
          </a:xfrm>
          <a:prstGeom prst="rect">
            <a:avLst/>
          </a:prstGeom>
          <a:noFill/>
          <a:ln>
            <a:noFill/>
          </a:ln>
        </p:spPr>
        <p:txBody>
          <a:bodyPr anchorCtr="0" anchor="ctr" bIns="91425" lIns="91425" spcFirstLastPara="1" rIns="91425" wrap="square" tIns="91425">
            <a:noAutofit/>
          </a:bodyPr>
          <a:lstStyle/>
          <a:p>
            <a:pPr indent="-177800" lvl="0" marL="342900" rtl="0">
              <a:spcBef>
                <a:spcPts val="0"/>
              </a:spcBef>
              <a:spcAft>
                <a:spcPts val="0"/>
              </a:spcAft>
              <a:buClr>
                <a:srgbClr val="595959"/>
              </a:buClr>
              <a:buSzPts val="1400"/>
              <a:buFont typeface="Arial"/>
              <a:buChar char="•"/>
            </a:pPr>
            <a:r>
              <a:rPr lang="en-GB">
                <a:solidFill>
                  <a:srgbClr val="000000"/>
                </a:solidFill>
              </a:rPr>
              <a:t>The voltage of our power supply, such as batteries, could be different from the required voltage of our chips</a:t>
            </a:r>
            <a:endParaRPr>
              <a:solidFill>
                <a:srgbClr val="000000"/>
              </a:solidFill>
            </a:endParaRPr>
          </a:p>
          <a:p>
            <a:pPr indent="-195580" lvl="1" marL="640080" rtl="0">
              <a:spcBef>
                <a:spcPts val="400"/>
              </a:spcBef>
              <a:spcAft>
                <a:spcPts val="0"/>
              </a:spcAft>
              <a:buClr>
                <a:srgbClr val="595959"/>
              </a:buClr>
              <a:buSzPts val="1400"/>
              <a:buFont typeface="Arial"/>
              <a:buChar char="•"/>
            </a:pPr>
            <a:r>
              <a:rPr lang="en-GB">
                <a:solidFill>
                  <a:srgbClr val="000000"/>
                </a:solidFill>
              </a:rPr>
              <a:t>A 3.3V chip cannot sink 6 volts from four AA batteries</a:t>
            </a:r>
            <a:endParaRPr>
              <a:solidFill>
                <a:srgbClr val="000000"/>
              </a:solidFill>
            </a:endParaRPr>
          </a:p>
          <a:p>
            <a:pPr indent="-233680" lvl="1" marL="640080" rtl="0">
              <a:spcBef>
                <a:spcPts val="400"/>
              </a:spcBef>
              <a:spcAft>
                <a:spcPts val="0"/>
              </a:spcAft>
              <a:buClr>
                <a:srgbClr val="595959"/>
              </a:buClr>
              <a:buSzPts val="2000"/>
              <a:buFont typeface="Calibri"/>
              <a:buChar char="•"/>
            </a:pPr>
            <a:r>
              <a:rPr lang="en-GB"/>
              <a:t>A Raspberry pi runs on 5V and can’t be run from a 9V battery</a:t>
            </a:r>
            <a:endParaRPr/>
          </a:p>
          <a:p>
            <a:pPr indent="-177800" lvl="0" marL="342900" rtl="0">
              <a:spcBef>
                <a:spcPts val="440"/>
              </a:spcBef>
              <a:spcAft>
                <a:spcPts val="0"/>
              </a:spcAft>
              <a:buClr>
                <a:srgbClr val="595959"/>
              </a:buClr>
              <a:buSzPts val="1400"/>
              <a:buFont typeface="Arial"/>
              <a:buChar char="•"/>
            </a:pPr>
            <a:r>
              <a:rPr lang="en-GB">
                <a:solidFill>
                  <a:srgbClr val="000000"/>
                </a:solidFill>
              </a:rPr>
              <a:t>Instead a </a:t>
            </a:r>
            <a:r>
              <a:rPr b="1" lang="en-GB">
                <a:solidFill>
                  <a:srgbClr val="000000"/>
                </a:solidFill>
              </a:rPr>
              <a:t>voltage regulator </a:t>
            </a:r>
            <a:r>
              <a:rPr lang="en-GB">
                <a:solidFill>
                  <a:srgbClr val="000000"/>
                </a:solidFill>
              </a:rPr>
              <a:t>provides us with a </a:t>
            </a:r>
            <a:r>
              <a:rPr b="1" lang="en-GB">
                <a:solidFill>
                  <a:srgbClr val="000000"/>
                </a:solidFill>
              </a:rPr>
              <a:t>steady fixed voltage </a:t>
            </a:r>
            <a:r>
              <a:rPr lang="en-GB">
                <a:solidFill>
                  <a:srgbClr val="000000"/>
                </a:solidFill>
              </a:rPr>
              <a:t>to power all our chips</a:t>
            </a:r>
            <a:endParaRPr/>
          </a:p>
          <a:p>
            <a:pPr indent="-228600" lvl="0" marL="342900" rtl="0">
              <a:spcBef>
                <a:spcPts val="440"/>
              </a:spcBef>
              <a:spcAft>
                <a:spcPts val="0"/>
              </a:spcAft>
              <a:buClr>
                <a:srgbClr val="595959"/>
              </a:buClr>
              <a:buSzPts val="2200"/>
              <a:buFont typeface="Calibri"/>
              <a:buChar char="•"/>
            </a:pPr>
            <a:r>
              <a:rPr lang="en-GB"/>
              <a:t>A secondary DC power supply in our circuit</a:t>
            </a:r>
            <a:endParaRPr/>
          </a:p>
          <a:p>
            <a:pPr indent="0" lvl="0" marL="0" rtl="0">
              <a:spcBef>
                <a:spcPts val="440"/>
              </a:spcBef>
              <a:spcAft>
                <a:spcPts val="0"/>
              </a:spcAft>
              <a:buNone/>
            </a:pPr>
            <a:r>
              <a:t/>
            </a:r>
            <a:endParaRPr/>
          </a:p>
        </p:txBody>
      </p:sp>
      <p:grpSp>
        <p:nvGrpSpPr>
          <p:cNvPr id="302" name="Shape 302"/>
          <p:cNvGrpSpPr/>
          <p:nvPr/>
        </p:nvGrpSpPr>
        <p:grpSpPr>
          <a:xfrm>
            <a:off x="1539826" y="3285450"/>
            <a:ext cx="3145809" cy="1424884"/>
            <a:chOff x="2009088" y="4247302"/>
            <a:chExt cx="4232220" cy="2265316"/>
          </a:xfrm>
        </p:grpSpPr>
        <p:sp>
          <p:nvSpPr>
            <p:cNvPr id="303" name="Shape 303"/>
            <p:cNvSpPr/>
            <p:nvPr/>
          </p:nvSpPr>
          <p:spPr>
            <a:xfrm>
              <a:off x="3289110" y="5114801"/>
              <a:ext cx="1368300" cy="720000"/>
            </a:xfrm>
            <a:prstGeom prst="rect">
              <a:avLst/>
            </a:prstGeom>
            <a:solidFill>
              <a:srgbClr val="2DA2BF"/>
            </a:solidFill>
            <a:ln cap="flat" cmpd="sng" w="25400">
              <a:solidFill>
                <a:srgbClr val="2176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u="none" cap="none" strike="noStrike">
                  <a:solidFill>
                    <a:srgbClr val="FFFFFF"/>
                  </a:solidFill>
                </a:rPr>
                <a:t>Voltage Regulator</a:t>
              </a:r>
              <a:endParaRPr b="0" i="0" u="none" cap="none" strike="noStrike">
                <a:solidFill>
                  <a:srgbClr val="FFFFFF"/>
                </a:solidFill>
              </a:endParaRPr>
            </a:p>
          </p:txBody>
        </p:sp>
        <p:cxnSp>
          <p:nvCxnSpPr>
            <p:cNvPr id="304" name="Shape 304"/>
            <p:cNvCxnSpPr/>
            <p:nvPr/>
          </p:nvCxnSpPr>
          <p:spPr>
            <a:xfrm>
              <a:off x="2569030" y="5474841"/>
              <a:ext cx="720000" cy="0"/>
            </a:xfrm>
            <a:prstGeom prst="straightConnector1">
              <a:avLst/>
            </a:prstGeom>
            <a:noFill/>
            <a:ln cap="flat" cmpd="sng" w="38100">
              <a:solidFill>
                <a:srgbClr val="28A1BE"/>
              </a:solidFill>
              <a:prstDash val="solid"/>
              <a:round/>
              <a:headEnd len="sm" w="sm" type="none"/>
              <a:tailEnd len="med" w="med" type="stealth"/>
            </a:ln>
          </p:spPr>
        </p:cxnSp>
        <p:cxnSp>
          <p:nvCxnSpPr>
            <p:cNvPr id="305" name="Shape 305"/>
            <p:cNvCxnSpPr/>
            <p:nvPr/>
          </p:nvCxnSpPr>
          <p:spPr>
            <a:xfrm>
              <a:off x="4657262" y="5474841"/>
              <a:ext cx="864000" cy="0"/>
            </a:xfrm>
            <a:prstGeom prst="straightConnector1">
              <a:avLst/>
            </a:prstGeom>
            <a:noFill/>
            <a:ln cap="flat" cmpd="sng" w="38100">
              <a:solidFill>
                <a:srgbClr val="28A1BE"/>
              </a:solidFill>
              <a:prstDash val="solid"/>
              <a:round/>
              <a:headEnd len="sm" w="sm" type="none"/>
              <a:tailEnd len="med" w="med" type="stealth"/>
            </a:ln>
          </p:spPr>
        </p:cxnSp>
        <p:sp>
          <p:nvSpPr>
            <p:cNvPr id="306" name="Shape 306"/>
            <p:cNvSpPr txBox="1"/>
            <p:nvPr/>
          </p:nvSpPr>
          <p:spPr>
            <a:xfrm>
              <a:off x="2009088" y="5290175"/>
              <a:ext cx="546300" cy="369300"/>
            </a:xfrm>
            <a:prstGeom prst="rect">
              <a:avLst/>
            </a:prstGeom>
            <a:solidFill>
              <a:srgbClr val="2DA2BF"/>
            </a:solidFill>
            <a:ln cap="flat" cmpd="sng" w="9525">
              <a:solidFill>
                <a:srgbClr val="21768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u="none" cap="none" strike="noStrike">
                  <a:solidFill>
                    <a:srgbClr val="FFFFFF"/>
                  </a:solidFill>
                </a:rPr>
                <a:t>Vin</a:t>
              </a:r>
              <a:endParaRPr b="0" i="0" u="none" cap="none" strike="noStrike">
                <a:solidFill>
                  <a:srgbClr val="FFFFFF"/>
                </a:solidFill>
              </a:endParaRPr>
            </a:p>
          </p:txBody>
        </p:sp>
        <p:sp>
          <p:nvSpPr>
            <p:cNvPr id="307" name="Shape 307"/>
            <p:cNvSpPr txBox="1"/>
            <p:nvPr/>
          </p:nvSpPr>
          <p:spPr>
            <a:xfrm>
              <a:off x="5512908" y="5265312"/>
              <a:ext cx="728400" cy="369300"/>
            </a:xfrm>
            <a:prstGeom prst="rect">
              <a:avLst/>
            </a:prstGeom>
            <a:solidFill>
              <a:srgbClr val="2DA2BF"/>
            </a:solidFill>
            <a:ln cap="flat" cmpd="sng" w="9525">
              <a:solidFill>
                <a:srgbClr val="21768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u="none" cap="none" strike="noStrike">
                  <a:solidFill>
                    <a:srgbClr val="FFFFFF"/>
                  </a:solidFill>
                </a:rPr>
                <a:t>Vout</a:t>
              </a:r>
              <a:endParaRPr b="0" i="0" u="none" cap="none" strike="noStrike">
                <a:solidFill>
                  <a:srgbClr val="FFFFFF"/>
                </a:solidFill>
              </a:endParaRPr>
            </a:p>
          </p:txBody>
        </p:sp>
        <p:sp>
          <p:nvSpPr>
            <p:cNvPr id="308" name="Shape 308"/>
            <p:cNvSpPr txBox="1"/>
            <p:nvPr/>
          </p:nvSpPr>
          <p:spPr>
            <a:xfrm>
              <a:off x="3181087" y="6050919"/>
              <a:ext cx="2051700" cy="461700"/>
            </a:xfrm>
            <a:prstGeom prst="rect">
              <a:avLst/>
            </a:prstGeom>
            <a:solidFill>
              <a:srgbClr val="FFFFFF"/>
            </a:solidFill>
            <a:ln cap="flat" cmpd="sng" w="25400">
              <a:solidFill>
                <a:srgbClr val="2DA2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u="none" cap="none" strike="noStrike">
                  <a:solidFill>
                    <a:srgbClr val="000000"/>
                  </a:solidFill>
                </a:rPr>
                <a:t>Vin &gt; Vout</a:t>
              </a:r>
              <a:endParaRPr b="0" i="0" u="none" cap="none" strike="noStrike">
                <a:solidFill>
                  <a:srgbClr val="000000"/>
                </a:solidFill>
              </a:endParaRPr>
            </a:p>
          </p:txBody>
        </p:sp>
        <p:sp>
          <p:nvSpPr>
            <p:cNvPr id="309" name="Shape 309"/>
            <p:cNvSpPr/>
            <p:nvPr/>
          </p:nvSpPr>
          <p:spPr>
            <a:xfrm>
              <a:off x="3836056" y="4731074"/>
              <a:ext cx="313899" cy="327546"/>
            </a:xfrm>
            <a:custGeom>
              <a:pathLst>
                <a:path extrusionOk="0" h="327546" w="313899">
                  <a:moveTo>
                    <a:pt x="0" y="327546"/>
                  </a:moveTo>
                  <a:cubicBezTo>
                    <a:pt x="16300" y="321026"/>
                    <a:pt x="92827" y="295852"/>
                    <a:pt x="109182" y="272955"/>
                  </a:cubicBezTo>
                  <a:cubicBezTo>
                    <a:pt x="123421" y="253020"/>
                    <a:pt x="125522" y="226628"/>
                    <a:pt x="136478" y="204716"/>
                  </a:cubicBezTo>
                  <a:cubicBezTo>
                    <a:pt x="148341" y="180990"/>
                    <a:pt x="165558" y="160204"/>
                    <a:pt x="177421" y="136478"/>
                  </a:cubicBezTo>
                  <a:cubicBezTo>
                    <a:pt x="188377" y="114566"/>
                    <a:pt x="191733" y="89014"/>
                    <a:pt x="204717" y="68239"/>
                  </a:cubicBezTo>
                  <a:cubicBezTo>
                    <a:pt x="214946" y="51872"/>
                    <a:pt x="229293" y="37525"/>
                    <a:pt x="245660" y="27296"/>
                  </a:cubicBezTo>
                  <a:cubicBezTo>
                    <a:pt x="266435" y="14312"/>
                    <a:pt x="313899" y="0"/>
                    <a:pt x="313899" y="0"/>
                  </a:cubicBezTo>
                </a:path>
              </a:pathLst>
            </a:custGeom>
            <a:noFill/>
            <a:ln cap="flat" cmpd="sng" w="25400">
              <a:solidFill>
                <a:srgbClr val="2176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0" name="Shape 310"/>
            <p:cNvSpPr/>
            <p:nvPr/>
          </p:nvSpPr>
          <p:spPr>
            <a:xfrm>
              <a:off x="4327376" y="4731074"/>
              <a:ext cx="300250" cy="327546"/>
            </a:xfrm>
            <a:custGeom>
              <a:pathLst>
                <a:path extrusionOk="0" h="327546" w="300250">
                  <a:moveTo>
                    <a:pt x="0" y="327546"/>
                  </a:moveTo>
                  <a:cubicBezTo>
                    <a:pt x="31845" y="309349"/>
                    <a:pt x="66583" y="295473"/>
                    <a:pt x="95534" y="272955"/>
                  </a:cubicBezTo>
                  <a:cubicBezTo>
                    <a:pt x="108481" y="262885"/>
                    <a:pt x="111231" y="243610"/>
                    <a:pt x="122829" y="232012"/>
                  </a:cubicBezTo>
                  <a:cubicBezTo>
                    <a:pt x="134428" y="220413"/>
                    <a:pt x="150125" y="213815"/>
                    <a:pt x="163773" y="204716"/>
                  </a:cubicBezTo>
                  <a:cubicBezTo>
                    <a:pt x="185426" y="172236"/>
                    <a:pt x="215549" y="128457"/>
                    <a:pt x="232011" y="95534"/>
                  </a:cubicBezTo>
                  <a:cubicBezTo>
                    <a:pt x="242967" y="73622"/>
                    <a:pt x="245068" y="47231"/>
                    <a:pt x="259307" y="27296"/>
                  </a:cubicBezTo>
                  <a:cubicBezTo>
                    <a:pt x="268841" y="13949"/>
                    <a:pt x="300250" y="0"/>
                    <a:pt x="300250" y="0"/>
                  </a:cubicBezTo>
                </a:path>
              </a:pathLst>
            </a:custGeom>
            <a:noFill/>
            <a:ln cap="flat" cmpd="sng" w="25400">
              <a:solidFill>
                <a:srgbClr val="2176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 name="Shape 311"/>
            <p:cNvSpPr txBox="1"/>
            <p:nvPr/>
          </p:nvSpPr>
          <p:spPr>
            <a:xfrm>
              <a:off x="3658151" y="4247302"/>
              <a:ext cx="999000" cy="461700"/>
            </a:xfrm>
            <a:prstGeom prst="rect">
              <a:avLst/>
            </a:prstGeom>
            <a:solidFill>
              <a:srgbClr val="FFFFFF"/>
            </a:solidFill>
            <a:ln cap="flat" cmpd="sng" w="25400">
              <a:solidFill>
                <a:srgbClr val="2DA2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rgbClr val="000000"/>
                  </a:solidFill>
                  <a:latin typeface="Calibri"/>
                  <a:ea typeface="Calibri"/>
                  <a:cs typeface="Calibri"/>
                  <a:sym typeface="Calibri"/>
                </a:rPr>
                <a:t>Heat</a:t>
              </a:r>
              <a:endParaRPr b="0" i="0" sz="1800" u="none" cap="none" strike="noStrike">
                <a:solidFill>
                  <a:srgbClr val="000000"/>
                </a:solidFill>
                <a:latin typeface="Calibri"/>
                <a:ea typeface="Calibri"/>
                <a:cs typeface="Calibri"/>
                <a:sym typeface="Calibri"/>
              </a:endParaRPr>
            </a:p>
          </p:txBody>
        </p:sp>
      </p:grpSp>
      <p:sp>
        <p:nvSpPr>
          <p:cNvPr id="312" name="Shape 312"/>
          <p:cNvSpPr/>
          <p:nvPr/>
        </p:nvSpPr>
        <p:spPr>
          <a:xfrm>
            <a:off x="3728973" y="3562236"/>
            <a:ext cx="233855" cy="205535"/>
          </a:xfrm>
          <a:custGeom>
            <a:pathLst>
              <a:path extrusionOk="0" h="327546" w="313899">
                <a:moveTo>
                  <a:pt x="0" y="327546"/>
                </a:moveTo>
                <a:cubicBezTo>
                  <a:pt x="16300" y="321026"/>
                  <a:pt x="92827" y="295852"/>
                  <a:pt x="109182" y="272955"/>
                </a:cubicBezTo>
                <a:cubicBezTo>
                  <a:pt x="123421" y="253020"/>
                  <a:pt x="125522" y="226628"/>
                  <a:pt x="136478" y="204716"/>
                </a:cubicBezTo>
                <a:cubicBezTo>
                  <a:pt x="148341" y="180990"/>
                  <a:pt x="165558" y="160204"/>
                  <a:pt x="177421" y="136478"/>
                </a:cubicBezTo>
                <a:cubicBezTo>
                  <a:pt x="188377" y="114566"/>
                  <a:pt x="191733" y="89014"/>
                  <a:pt x="204717" y="68239"/>
                </a:cubicBezTo>
                <a:cubicBezTo>
                  <a:pt x="214946" y="51872"/>
                  <a:pt x="229293" y="37525"/>
                  <a:pt x="245660" y="27296"/>
                </a:cubicBezTo>
                <a:cubicBezTo>
                  <a:pt x="266435" y="14312"/>
                  <a:pt x="313899" y="0"/>
                  <a:pt x="313899" y="0"/>
                </a:cubicBezTo>
              </a:path>
            </a:pathLst>
          </a:custGeom>
          <a:noFill/>
          <a:ln cap="flat" cmpd="sng" w="25400">
            <a:solidFill>
              <a:srgbClr val="2176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800">
                <a:solidFill>
                  <a:srgbClr val="000000"/>
                </a:solidFill>
              </a:rPr>
              <a:t>Voltage regulators in practice</a:t>
            </a:r>
            <a:endParaRPr sz="2800">
              <a:solidFill>
                <a:srgbClr val="000000"/>
              </a:solidFill>
            </a:endParaRPr>
          </a:p>
        </p:txBody>
      </p:sp>
      <p:pic>
        <p:nvPicPr>
          <p:cNvPr id="318" name="Shape 318"/>
          <p:cNvPicPr preferRelativeResize="0"/>
          <p:nvPr/>
        </p:nvPicPr>
        <p:blipFill rotWithShape="1">
          <a:blip r:embed="rId3">
            <a:alphaModFix/>
          </a:blip>
          <a:srcRect b="0" l="0" r="0" t="0"/>
          <a:stretch/>
        </p:blipFill>
        <p:spPr>
          <a:xfrm>
            <a:off x="5280287" y="1330291"/>
            <a:ext cx="1944300" cy="1412400"/>
          </a:xfrm>
          <a:prstGeom prst="rect">
            <a:avLst/>
          </a:prstGeom>
          <a:noFill/>
          <a:ln>
            <a:noFill/>
          </a:ln>
        </p:spPr>
      </p:pic>
      <p:sp>
        <p:nvSpPr>
          <p:cNvPr id="319" name="Shape 319"/>
          <p:cNvSpPr txBox="1"/>
          <p:nvPr/>
        </p:nvSpPr>
        <p:spPr>
          <a:xfrm>
            <a:off x="5229598" y="2735923"/>
            <a:ext cx="2045700" cy="1077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600" u="none" cap="none" strike="noStrike">
                <a:solidFill>
                  <a:srgbClr val="000000"/>
                </a:solidFill>
              </a:rPr>
              <a:t>Graphic showing the pin out of an LM7805 5V regulator in TO-220 package</a:t>
            </a:r>
            <a:endParaRPr b="0" i="0" sz="1600" u="none" cap="none" strike="noStrike">
              <a:solidFill>
                <a:srgbClr val="000000"/>
              </a:solidFill>
            </a:endParaRPr>
          </a:p>
        </p:txBody>
      </p:sp>
      <p:pic>
        <p:nvPicPr>
          <p:cNvPr id="320" name="Shape 320"/>
          <p:cNvPicPr preferRelativeResize="0"/>
          <p:nvPr/>
        </p:nvPicPr>
        <p:blipFill rotWithShape="1">
          <a:blip r:embed="rId4">
            <a:alphaModFix/>
          </a:blip>
          <a:srcRect b="0" l="0" r="0" t="0"/>
          <a:stretch/>
        </p:blipFill>
        <p:spPr>
          <a:xfrm>
            <a:off x="1099294" y="1383800"/>
            <a:ext cx="2604900" cy="1545000"/>
          </a:xfrm>
          <a:prstGeom prst="rect">
            <a:avLst/>
          </a:prstGeom>
          <a:noFill/>
          <a:ln>
            <a:noFill/>
          </a:ln>
        </p:spPr>
      </p:pic>
      <p:sp>
        <p:nvSpPr>
          <p:cNvPr id="321" name="Shape 321"/>
          <p:cNvSpPr txBox="1"/>
          <p:nvPr/>
        </p:nvSpPr>
        <p:spPr>
          <a:xfrm>
            <a:off x="1099294" y="2928710"/>
            <a:ext cx="26049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600" u="none" cap="none" strike="noStrike">
                <a:solidFill>
                  <a:srgbClr val="000000"/>
                </a:solidFill>
              </a:rPr>
              <a:t>A schematic of an LM7805 regulator connected to a 9V battery</a:t>
            </a:r>
            <a:endParaRPr b="0" i="0" sz="1600" u="none" cap="none" strike="noStrike">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descr="Robo1.png" id="326" name="Shape 326"/>
          <p:cNvPicPr preferRelativeResize="0"/>
          <p:nvPr/>
        </p:nvPicPr>
        <p:blipFill rotWithShape="1">
          <a:blip r:embed="rId3">
            <a:alphaModFix/>
          </a:blip>
          <a:srcRect b="6382" l="1030" r="6162" t="8168"/>
          <a:stretch/>
        </p:blipFill>
        <p:spPr>
          <a:xfrm>
            <a:off x="1815925" y="2143125"/>
            <a:ext cx="5512149" cy="2735651"/>
          </a:xfrm>
          <a:prstGeom prst="rect">
            <a:avLst/>
          </a:prstGeom>
          <a:noFill/>
          <a:ln>
            <a:noFill/>
          </a:ln>
        </p:spPr>
      </p:pic>
      <p:sp>
        <p:nvSpPr>
          <p:cNvPr id="327" name="Shape 3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800">
                <a:solidFill>
                  <a:srgbClr val="000000"/>
                </a:solidFill>
              </a:rPr>
              <a:t>A reminder of today’s task</a:t>
            </a:r>
            <a:endParaRPr sz="2800">
              <a:solidFill>
                <a:srgbClr val="000000"/>
              </a:solidFill>
            </a:endParaRPr>
          </a:p>
        </p:txBody>
      </p:sp>
      <p:sp>
        <p:nvSpPr>
          <p:cNvPr id="328" name="Shape 328"/>
          <p:cNvSpPr txBox="1"/>
          <p:nvPr/>
        </p:nvSpPr>
        <p:spPr>
          <a:xfrm>
            <a:off x="311700" y="1152475"/>
            <a:ext cx="8520600" cy="11673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GB" sz="1800">
                <a:solidFill>
                  <a:srgbClr val="595959"/>
                </a:solidFill>
              </a:rPr>
              <a:t>Make sure you have all your parts and kit</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GB" sz="1800">
                <a:solidFill>
                  <a:srgbClr val="595959"/>
                </a:solidFill>
              </a:rPr>
              <a:t>Build a circuit to help you power your robot</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GB" sz="1800">
                <a:solidFill>
                  <a:srgbClr val="595959"/>
                </a:solidFill>
              </a:rPr>
              <a:t>Start working on your robot design</a:t>
            </a:r>
            <a:endParaRPr sz="1800">
              <a:solidFill>
                <a:srgbClr val="595959"/>
              </a:solidFill>
            </a:endParaRPr>
          </a:p>
        </p:txBody>
      </p:sp>
      <p:sp>
        <p:nvSpPr>
          <p:cNvPr id="329" name="Shape 32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Your Instructor</a:t>
            </a:r>
            <a:endParaRPr sz="3200"/>
          </a:p>
        </p:txBody>
      </p:sp>
      <p:sp>
        <p:nvSpPr>
          <p:cNvPr id="72" name="Shape 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Nunito"/>
              <a:buChar char="●"/>
            </a:pPr>
            <a:r>
              <a:rPr lang="en-GB">
                <a:latin typeface="Nunito"/>
                <a:ea typeface="Nunito"/>
                <a:cs typeface="Nunito"/>
                <a:sym typeface="Nunito"/>
              </a:rPr>
              <a:t>Han Zhao</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Email : </a:t>
            </a:r>
            <a:r>
              <a:rPr lang="en-GB" u="sng">
                <a:solidFill>
                  <a:schemeClr val="hlink"/>
                </a:solidFill>
                <a:latin typeface="Nunito"/>
                <a:ea typeface="Nunito"/>
                <a:cs typeface="Nunito"/>
                <a:sym typeface="Nunito"/>
                <a:hlinkClick r:id="rId3"/>
              </a:rPr>
              <a:t>han.y.zhao@mail.mcgill.ca</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About myself:</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Work on IoT and Cloud technologies</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Graduated in Software Engineering</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Hobbies</a:t>
            </a:r>
            <a:endParaRPr>
              <a:latin typeface="Nunito"/>
              <a:ea typeface="Nunito"/>
              <a:cs typeface="Nunito"/>
              <a:sym typeface="Nunito"/>
            </a:endParaRPr>
          </a:p>
          <a:p>
            <a:pPr indent="-317500" lvl="2" marL="1371600" rtl="0">
              <a:spcBef>
                <a:spcPts val="0"/>
              </a:spcBef>
              <a:spcAft>
                <a:spcPts val="0"/>
              </a:spcAft>
              <a:buSzPts val="1400"/>
              <a:buFont typeface="Nunito"/>
              <a:buChar char="■"/>
            </a:pPr>
            <a:r>
              <a:rPr lang="en-GB">
                <a:latin typeface="Nunito"/>
                <a:ea typeface="Nunito"/>
                <a:cs typeface="Nunito"/>
                <a:sym typeface="Nunito"/>
              </a:rPr>
              <a:t>Making stuff  : 3D printing, electronics or software</a:t>
            </a:r>
            <a:endParaRPr>
              <a:latin typeface="Nunito"/>
              <a:ea typeface="Nunito"/>
              <a:cs typeface="Nunito"/>
              <a:sym typeface="Nunito"/>
            </a:endParaRPr>
          </a:p>
          <a:p>
            <a:pPr indent="-317500" lvl="2" marL="1371600" rtl="0">
              <a:spcBef>
                <a:spcPts val="0"/>
              </a:spcBef>
              <a:spcAft>
                <a:spcPts val="0"/>
              </a:spcAft>
              <a:buSzPts val="1400"/>
              <a:buFont typeface="Nunito"/>
              <a:buChar char="■"/>
            </a:pPr>
            <a:r>
              <a:rPr lang="en-GB">
                <a:latin typeface="Nunito"/>
                <a:ea typeface="Nunito"/>
                <a:cs typeface="Nunito"/>
                <a:sym typeface="Nunito"/>
              </a:rPr>
              <a:t>Music</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Projects : </a:t>
            </a:r>
            <a:r>
              <a:rPr lang="en-GB" u="sng">
                <a:solidFill>
                  <a:schemeClr val="hlink"/>
                </a:solidFill>
                <a:latin typeface="Nunito"/>
                <a:ea typeface="Nunito"/>
                <a:cs typeface="Nunito"/>
                <a:sym typeface="Nunito"/>
                <a:hlinkClick r:id="rId4"/>
              </a:rPr>
              <a:t>https://github.com/HanYangZhao</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How I got into this workshop</a:t>
            </a:r>
            <a:endParaRPr>
              <a:latin typeface="Nunito"/>
              <a:ea typeface="Nunito"/>
              <a:cs typeface="Nunito"/>
              <a:sym typeface="Nunito"/>
            </a:endParaRPr>
          </a:p>
          <a:p>
            <a:pPr indent="-317500" lvl="2" marL="1371600" rtl="0">
              <a:spcBef>
                <a:spcPts val="0"/>
              </a:spcBef>
              <a:spcAft>
                <a:spcPts val="0"/>
              </a:spcAft>
              <a:buSzPts val="1400"/>
              <a:buFont typeface="Nunito"/>
              <a:buChar char="■"/>
            </a:pPr>
            <a:r>
              <a:rPr lang="en-GB">
                <a:latin typeface="Nunito"/>
                <a:ea typeface="Nunito"/>
                <a:cs typeface="Nunito"/>
                <a:sym typeface="Nunito"/>
              </a:rPr>
              <a:t>Attended the first iteration in 2012</a:t>
            </a:r>
            <a:endParaRPr>
              <a:latin typeface="Nunito"/>
              <a:ea typeface="Nunito"/>
              <a:cs typeface="Nunito"/>
              <a:sym typeface="Nunito"/>
            </a:endParaRPr>
          </a:p>
        </p:txBody>
      </p:sp>
      <p:cxnSp>
        <p:nvCxnSpPr>
          <p:cNvPr id="73" name="Shape 73"/>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What you’ll learn</a:t>
            </a:r>
            <a:endParaRPr sz="3200"/>
          </a:p>
        </p:txBody>
      </p:sp>
      <p:sp>
        <p:nvSpPr>
          <p:cNvPr id="79" name="Shape 7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Font typeface="Nunito"/>
              <a:buChar char="●"/>
            </a:pPr>
            <a:r>
              <a:rPr lang="en-GB">
                <a:latin typeface="Nunito"/>
                <a:ea typeface="Nunito"/>
                <a:cs typeface="Nunito"/>
                <a:sym typeface="Nunito"/>
              </a:rPr>
              <a:t>Gain basic hands-on electrical and electronics skills</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Use breadboards, make prototypes &amp; learn how to use Raspberry Pis</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Use discrete components for digital electronics, such as resistors, LEDs, microcontrollers etc.</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Programming (Python) and using it to interface with hardware </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Understand DC power supplies and voltage regulators.</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Understand motor control using H-bridges.</a:t>
            </a:r>
            <a:endParaRPr>
              <a:latin typeface="Nunito"/>
              <a:ea typeface="Nunito"/>
              <a:cs typeface="Nunito"/>
              <a:sym typeface="Nunito"/>
            </a:endParaRPr>
          </a:p>
          <a:p>
            <a:pPr indent="0" lvl="0" marL="0" rtl="0">
              <a:lnSpc>
                <a:spcPct val="150000"/>
              </a:lnSpc>
              <a:spcBef>
                <a:spcPts val="1600"/>
              </a:spcBef>
              <a:spcAft>
                <a:spcPts val="1600"/>
              </a:spcAft>
              <a:buNone/>
            </a:pPr>
            <a:r>
              <a:t/>
            </a:r>
            <a:endParaRPr>
              <a:latin typeface="Nunito"/>
              <a:ea typeface="Nunito"/>
              <a:cs typeface="Nunito"/>
              <a:sym typeface="Nunito"/>
            </a:endParaRPr>
          </a:p>
        </p:txBody>
      </p:sp>
      <p:cxnSp>
        <p:nvCxnSpPr>
          <p:cNvPr id="80" name="Shape 80"/>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pic>
        <p:nvPicPr>
          <p:cNvPr id="81" name="Shape 81"/>
          <p:cNvPicPr preferRelativeResize="0"/>
          <p:nvPr/>
        </p:nvPicPr>
        <p:blipFill>
          <a:blip r:embed="rId3">
            <a:alphaModFix/>
          </a:blip>
          <a:stretch>
            <a:fillRect/>
          </a:stretch>
        </p:blipFill>
        <p:spPr>
          <a:xfrm>
            <a:off x="6162950" y="3297175"/>
            <a:ext cx="2205676" cy="1695600"/>
          </a:xfrm>
          <a:prstGeom prst="rect">
            <a:avLst/>
          </a:prstGeom>
          <a:noFill/>
          <a:ln>
            <a:noFill/>
          </a:ln>
        </p:spPr>
      </p:pic>
      <p:pic>
        <p:nvPicPr>
          <p:cNvPr id="82" name="Shape 82"/>
          <p:cNvPicPr preferRelativeResize="0"/>
          <p:nvPr/>
        </p:nvPicPr>
        <p:blipFill>
          <a:blip r:embed="rId4">
            <a:alphaModFix/>
          </a:blip>
          <a:stretch>
            <a:fillRect/>
          </a:stretch>
        </p:blipFill>
        <p:spPr>
          <a:xfrm>
            <a:off x="824175" y="3163975"/>
            <a:ext cx="1905000" cy="1905000"/>
          </a:xfrm>
          <a:prstGeom prst="rect">
            <a:avLst/>
          </a:prstGeom>
          <a:noFill/>
          <a:ln>
            <a:noFill/>
          </a:ln>
        </p:spPr>
      </p:pic>
      <p:pic>
        <p:nvPicPr>
          <p:cNvPr id="83" name="Shape 83"/>
          <p:cNvPicPr preferRelativeResize="0"/>
          <p:nvPr/>
        </p:nvPicPr>
        <p:blipFill>
          <a:blip r:embed="rId5">
            <a:alphaModFix/>
          </a:blip>
          <a:stretch>
            <a:fillRect/>
          </a:stretch>
        </p:blipFill>
        <p:spPr>
          <a:xfrm>
            <a:off x="3064925" y="3173225"/>
            <a:ext cx="2594250" cy="207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What we provide         What you need to bring</a:t>
            </a:r>
            <a:endParaRPr sz="3200"/>
          </a:p>
        </p:txBody>
      </p:sp>
      <p:pic>
        <p:nvPicPr>
          <p:cNvPr id="89" name="Shape 89"/>
          <p:cNvPicPr preferRelativeResize="0"/>
          <p:nvPr/>
        </p:nvPicPr>
        <p:blipFill>
          <a:blip r:embed="rId3">
            <a:alphaModFix/>
          </a:blip>
          <a:stretch>
            <a:fillRect/>
          </a:stretch>
        </p:blipFill>
        <p:spPr>
          <a:xfrm>
            <a:off x="730600" y="2305675"/>
            <a:ext cx="3476101" cy="3476101"/>
          </a:xfrm>
          <a:prstGeom prst="rect">
            <a:avLst/>
          </a:prstGeom>
          <a:noFill/>
          <a:ln>
            <a:noFill/>
          </a:ln>
        </p:spPr>
      </p:pic>
      <p:sp>
        <p:nvSpPr>
          <p:cNvPr id="90" name="Shape 9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Font typeface="Nunito"/>
              <a:buChar char="●"/>
            </a:pPr>
            <a:r>
              <a:rPr lang="en-GB">
                <a:latin typeface="Nunito"/>
                <a:ea typeface="Nunito"/>
                <a:cs typeface="Nunito"/>
                <a:sym typeface="Nunito"/>
              </a:rPr>
              <a:t>A Kit containing…</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Raspberry Pi Zero W</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Breadboard &amp; Jumper wires</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Motors</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LEDs, Resistors... and so on!</a:t>
            </a:r>
            <a:endParaRPr>
              <a:latin typeface="Nunito"/>
              <a:ea typeface="Nunito"/>
              <a:cs typeface="Nunito"/>
              <a:sym typeface="Nunito"/>
            </a:endParaRPr>
          </a:p>
        </p:txBody>
      </p:sp>
      <p:cxnSp>
        <p:nvCxnSpPr>
          <p:cNvPr id="91" name="Shape 91"/>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sp>
        <p:nvSpPr>
          <p:cNvPr id="92" name="Shape 92"/>
          <p:cNvSpPr txBox="1"/>
          <p:nvPr>
            <p:ph idx="1" type="body"/>
          </p:nvPr>
        </p:nvSpPr>
        <p:spPr>
          <a:xfrm>
            <a:off x="4774375" y="1076275"/>
            <a:ext cx="43134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Font typeface="Nunito"/>
              <a:buChar char="●"/>
            </a:pPr>
            <a:r>
              <a:rPr lang="en-GB">
                <a:latin typeface="Nunito"/>
                <a:ea typeface="Nunito"/>
                <a:cs typeface="Nunito"/>
                <a:sym typeface="Nunito"/>
              </a:rPr>
              <a:t>A Laptop</a:t>
            </a:r>
            <a:endParaRPr>
              <a:latin typeface="Nunito"/>
              <a:ea typeface="Nunito"/>
              <a:cs typeface="Nunito"/>
              <a:sym typeface="Nunito"/>
            </a:endParaRPr>
          </a:p>
          <a:p>
            <a:pPr indent="-342900" lvl="0" marL="457200" rtl="0">
              <a:lnSpc>
                <a:spcPct val="150000"/>
              </a:lnSpc>
              <a:spcBef>
                <a:spcPts val="0"/>
              </a:spcBef>
              <a:spcAft>
                <a:spcPts val="0"/>
              </a:spcAft>
              <a:buSzPts val="1800"/>
              <a:buFont typeface="Nunito"/>
              <a:buChar char="●"/>
            </a:pPr>
            <a:r>
              <a:rPr lang="en-GB">
                <a:latin typeface="Nunito"/>
                <a:ea typeface="Nunito"/>
                <a:cs typeface="Nunito"/>
                <a:sym typeface="Nunito"/>
              </a:rPr>
              <a:t>$21 fee</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$10 deposit</a:t>
            </a:r>
            <a:endParaRPr>
              <a:latin typeface="Nunito"/>
              <a:ea typeface="Nunito"/>
              <a:cs typeface="Nunito"/>
              <a:sym typeface="Nunito"/>
            </a:endParaRPr>
          </a:p>
          <a:p>
            <a:pPr indent="-317500" lvl="1" marL="914400" rtl="0">
              <a:lnSpc>
                <a:spcPct val="150000"/>
              </a:lnSpc>
              <a:spcBef>
                <a:spcPts val="0"/>
              </a:spcBef>
              <a:spcAft>
                <a:spcPts val="0"/>
              </a:spcAft>
              <a:buSzPts val="1400"/>
              <a:buFont typeface="Nunito"/>
              <a:buChar char="○"/>
            </a:pPr>
            <a:r>
              <a:rPr lang="en-GB">
                <a:latin typeface="Nunito"/>
                <a:ea typeface="Nunito"/>
                <a:cs typeface="Nunito"/>
                <a:sym typeface="Nunito"/>
              </a:rPr>
              <a:t>$11 consumable parts of the robot </a:t>
            </a:r>
            <a:endParaRPr>
              <a:latin typeface="Nunito"/>
              <a:ea typeface="Nunito"/>
              <a:cs typeface="Nunito"/>
              <a:sym typeface="Nunito"/>
            </a:endParaRPr>
          </a:p>
        </p:txBody>
      </p:sp>
      <p:pic>
        <p:nvPicPr>
          <p:cNvPr id="93" name="Shape 93"/>
          <p:cNvPicPr preferRelativeResize="0"/>
          <p:nvPr/>
        </p:nvPicPr>
        <p:blipFill>
          <a:blip r:embed="rId4">
            <a:alphaModFix/>
          </a:blip>
          <a:stretch>
            <a:fillRect/>
          </a:stretch>
        </p:blipFill>
        <p:spPr>
          <a:xfrm>
            <a:off x="5031295" y="3251220"/>
            <a:ext cx="1948475" cy="1948475"/>
          </a:xfrm>
          <a:prstGeom prst="rect">
            <a:avLst/>
          </a:prstGeom>
          <a:noFill/>
          <a:ln>
            <a:noFill/>
          </a:ln>
        </p:spPr>
      </p:pic>
      <p:pic>
        <p:nvPicPr>
          <p:cNvPr id="94" name="Shape 94"/>
          <p:cNvPicPr preferRelativeResize="0"/>
          <p:nvPr/>
        </p:nvPicPr>
        <p:blipFill>
          <a:blip r:embed="rId5">
            <a:alphaModFix/>
          </a:blip>
          <a:stretch>
            <a:fillRect/>
          </a:stretch>
        </p:blipFill>
        <p:spPr>
          <a:xfrm>
            <a:off x="7048200" y="3558275"/>
            <a:ext cx="1641424" cy="1641425"/>
          </a:xfrm>
          <a:prstGeom prst="rect">
            <a:avLst/>
          </a:prstGeom>
          <a:noFill/>
          <a:ln>
            <a:noFill/>
          </a:ln>
        </p:spPr>
      </p:pic>
      <p:pic>
        <p:nvPicPr>
          <p:cNvPr id="95" name="Shape 95"/>
          <p:cNvPicPr preferRelativeResize="0"/>
          <p:nvPr/>
        </p:nvPicPr>
        <p:blipFill>
          <a:blip r:embed="rId6">
            <a:alphaModFix/>
          </a:blip>
          <a:stretch>
            <a:fillRect/>
          </a:stretch>
        </p:blipFill>
        <p:spPr>
          <a:xfrm>
            <a:off x="6647825" y="2736325"/>
            <a:ext cx="1189224" cy="1189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How the workshops will be run</a:t>
            </a:r>
            <a:endParaRPr sz="3200"/>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Nunito"/>
              <a:buChar char="●"/>
            </a:pPr>
            <a:r>
              <a:rPr lang="en-GB">
                <a:latin typeface="Nunito"/>
                <a:ea typeface="Nunito"/>
                <a:cs typeface="Nunito"/>
                <a:sym typeface="Nunito"/>
              </a:rPr>
              <a:t>A quick lecture ~20 - 30 min. in the beginning</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Trottier 3120</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Hands on time with people around to help</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Trottier 5th floor study rooms</a:t>
            </a:r>
            <a:endParaRPr>
              <a:latin typeface="Nunito"/>
              <a:ea typeface="Nunito"/>
              <a:cs typeface="Nunito"/>
              <a:sym typeface="Nunito"/>
            </a:endParaRPr>
          </a:p>
        </p:txBody>
      </p:sp>
      <p:cxnSp>
        <p:nvCxnSpPr>
          <p:cNvPr id="102" name="Shape 102"/>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Today’s Task</a:t>
            </a:r>
            <a:endParaRPr sz="3200"/>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Nunito"/>
              <a:buChar char="●"/>
            </a:pPr>
            <a:r>
              <a:rPr lang="en-GB">
                <a:latin typeface="Nunito"/>
                <a:ea typeface="Nunito"/>
                <a:cs typeface="Nunito"/>
                <a:sym typeface="Nunito"/>
              </a:rPr>
              <a:t>Check that you have everything</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Ohm’s Law</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Understanding basic circuit diagram</a:t>
            </a:r>
            <a:endParaRPr>
              <a:latin typeface="Nunito"/>
              <a:ea typeface="Nunito"/>
              <a:cs typeface="Nunito"/>
              <a:sym typeface="Nunito"/>
            </a:endParaRPr>
          </a:p>
          <a:p>
            <a:pPr indent="-342900" lvl="0" marL="457200" rtl="0">
              <a:spcBef>
                <a:spcPts val="0"/>
              </a:spcBef>
              <a:spcAft>
                <a:spcPts val="0"/>
              </a:spcAft>
              <a:buSzPts val="1800"/>
              <a:buFont typeface="Nunito"/>
              <a:buChar char="●"/>
            </a:pPr>
            <a:r>
              <a:rPr lang="en-GB">
                <a:latin typeface="Nunito"/>
                <a:ea typeface="Nunito"/>
                <a:cs typeface="Nunito"/>
                <a:sym typeface="Nunito"/>
              </a:rPr>
              <a:t>Building a circuit based on schematics</a:t>
            </a:r>
            <a:endParaRPr>
              <a:latin typeface="Nunito"/>
              <a:ea typeface="Nunito"/>
              <a:cs typeface="Nunito"/>
              <a:sym typeface="Nunito"/>
            </a:endParaRPr>
          </a:p>
        </p:txBody>
      </p:sp>
      <p:cxnSp>
        <p:nvCxnSpPr>
          <p:cNvPr id="109" name="Shape 109"/>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200"/>
              <a:t>Today’s Task</a:t>
            </a:r>
            <a:endParaRPr sz="3200"/>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Nunito"/>
              <a:buChar char="●"/>
            </a:pPr>
            <a:r>
              <a:rPr lang="en-GB">
                <a:latin typeface="Nunito"/>
                <a:ea typeface="Nunito"/>
                <a:cs typeface="Nunito"/>
                <a:sym typeface="Nunito"/>
              </a:rPr>
              <a:t>Check that you have everything</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Breadboards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Battery pack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Box knife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Jumper wires</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USB to MicroUSB cable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Resistors: 150𝞨 x 2, 100𝞨 x 5</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Batteries x 4</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Tri-color LEDs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LEDs x 3 (yellow and green and red)</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Switch x 1</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Voltage regulator x 1</a:t>
            </a:r>
            <a:endParaRPr>
              <a:latin typeface="Nunito"/>
              <a:ea typeface="Nunito"/>
              <a:cs typeface="Nunito"/>
              <a:sym typeface="Nunito"/>
            </a:endParaRPr>
          </a:p>
        </p:txBody>
      </p:sp>
      <p:cxnSp>
        <p:nvCxnSpPr>
          <p:cNvPr id="116" name="Shape 116"/>
          <p:cNvCxnSpPr/>
          <p:nvPr/>
        </p:nvCxnSpPr>
        <p:spPr>
          <a:xfrm>
            <a:off x="317950" y="933800"/>
            <a:ext cx="8510100" cy="0"/>
          </a:xfrm>
          <a:prstGeom prst="straightConnector1">
            <a:avLst/>
          </a:prstGeom>
          <a:noFill/>
          <a:ln cap="flat" cmpd="sng" w="38100">
            <a:solidFill>
              <a:srgbClr val="37751C"/>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Ohm’s Law</a:t>
            </a:r>
            <a:endParaRPr/>
          </a:p>
        </p:txBody>
      </p:sp>
      <p:pic>
        <p:nvPicPr>
          <p:cNvPr id="122" name="Shape 122"/>
          <p:cNvPicPr preferRelativeResize="0"/>
          <p:nvPr/>
        </p:nvPicPr>
        <p:blipFill>
          <a:blip r:embed="rId3">
            <a:alphaModFix/>
          </a:blip>
          <a:stretch>
            <a:fillRect/>
          </a:stretch>
        </p:blipFill>
        <p:spPr>
          <a:xfrm>
            <a:off x="5200325" y="2578075"/>
            <a:ext cx="3102521" cy="2565425"/>
          </a:xfrm>
          <a:prstGeom prst="rect">
            <a:avLst/>
          </a:prstGeom>
          <a:noFill/>
          <a:ln>
            <a:noFill/>
          </a:ln>
        </p:spPr>
      </p:pic>
      <p:sp>
        <p:nvSpPr>
          <p:cNvPr id="123" name="Shape 123"/>
          <p:cNvSpPr txBox="1"/>
          <p:nvPr>
            <p:ph idx="1" type="body"/>
          </p:nvPr>
        </p:nvSpPr>
        <p:spPr>
          <a:xfrm>
            <a:off x="155475" y="1172875"/>
            <a:ext cx="4279200" cy="21423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Nunito"/>
              <a:buChar char="●"/>
            </a:pPr>
            <a:r>
              <a:rPr lang="en-GB" sz="1400">
                <a:latin typeface="Nunito"/>
                <a:ea typeface="Nunito"/>
                <a:cs typeface="Nunito"/>
                <a:sym typeface="Nunito"/>
              </a:rPr>
              <a:t>3 variables</a:t>
            </a:r>
            <a:endParaRPr sz="1400">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V = Voltage (volt), difference in electric pressure between two points</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I = Current (amps), the flow of electric charge across a surface</a:t>
            </a:r>
            <a:endParaRPr>
              <a:latin typeface="Nunito"/>
              <a:ea typeface="Nunito"/>
              <a:cs typeface="Nunito"/>
              <a:sym typeface="Nunito"/>
            </a:endParaRPr>
          </a:p>
          <a:p>
            <a:pPr indent="-317500" lvl="1" marL="914400" rtl="0">
              <a:spcBef>
                <a:spcPts val="0"/>
              </a:spcBef>
              <a:spcAft>
                <a:spcPts val="0"/>
              </a:spcAft>
              <a:buSzPts val="1400"/>
              <a:buFont typeface="Nunito"/>
              <a:buChar char="○"/>
            </a:pPr>
            <a:r>
              <a:rPr lang="en-GB">
                <a:latin typeface="Nunito"/>
                <a:ea typeface="Nunito"/>
                <a:cs typeface="Nunito"/>
                <a:sym typeface="Nunito"/>
              </a:rPr>
              <a:t>R = Resistance (Ohm), all material have its own resistance</a:t>
            </a:r>
            <a:endParaRPr>
              <a:latin typeface="Nunito"/>
              <a:ea typeface="Nunito"/>
              <a:cs typeface="Nunito"/>
              <a:sym typeface="Nunito"/>
            </a:endParaRPr>
          </a:p>
          <a:p>
            <a:pPr indent="0" lvl="0" marL="0" rtl="0">
              <a:lnSpc>
                <a:spcPct val="100000"/>
              </a:lnSpc>
              <a:spcBef>
                <a:spcPts val="1600"/>
              </a:spcBef>
              <a:spcAft>
                <a:spcPts val="0"/>
              </a:spcAft>
              <a:buNone/>
            </a:pPr>
            <a:r>
              <a:t/>
            </a:r>
            <a:endParaRPr sz="1400">
              <a:latin typeface="Nunito"/>
              <a:ea typeface="Nunito"/>
              <a:cs typeface="Nunito"/>
              <a:sym typeface="Nunito"/>
            </a:endParaRPr>
          </a:p>
        </p:txBody>
      </p:sp>
      <p:pic>
        <p:nvPicPr>
          <p:cNvPr id="124" name="Shape 124"/>
          <p:cNvPicPr preferRelativeResize="0"/>
          <p:nvPr/>
        </p:nvPicPr>
        <p:blipFill>
          <a:blip r:embed="rId4">
            <a:alphaModFix/>
          </a:blip>
          <a:stretch>
            <a:fillRect/>
          </a:stretch>
        </p:blipFill>
        <p:spPr>
          <a:xfrm>
            <a:off x="4750025" y="79900"/>
            <a:ext cx="3669075" cy="2539775"/>
          </a:xfrm>
          <a:prstGeom prst="rect">
            <a:avLst/>
          </a:prstGeom>
          <a:noFill/>
          <a:ln>
            <a:noFill/>
          </a:ln>
        </p:spPr>
      </p:pic>
      <p:sp>
        <p:nvSpPr>
          <p:cNvPr id="125" name="Shape 125"/>
          <p:cNvSpPr txBox="1"/>
          <p:nvPr/>
        </p:nvSpPr>
        <p:spPr>
          <a:xfrm>
            <a:off x="1427950" y="2795025"/>
            <a:ext cx="2647200" cy="264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50">
                <a:solidFill>
                  <a:srgbClr val="414042"/>
                </a:solidFill>
                <a:highlight>
                  <a:schemeClr val="lt1"/>
                </a:highlight>
              </a:rPr>
              <a:t>The electrical current flowing through a fixed linear resistance is directly proportional to the voltage applied across it, and also inversely proportional to the resistance.</a:t>
            </a:r>
            <a:endParaRPr sz="1350">
              <a:solidFill>
                <a:srgbClr val="414042"/>
              </a:solidFill>
              <a:highlight>
                <a:schemeClr val="lt1"/>
              </a:highlight>
            </a:endParaRPr>
          </a:p>
          <a:p>
            <a:pPr indent="0" lvl="0" marL="0" rtl="0">
              <a:spcBef>
                <a:spcPts val="0"/>
              </a:spcBef>
              <a:spcAft>
                <a:spcPts val="0"/>
              </a:spcAft>
              <a:buNone/>
            </a:pPr>
            <a:r>
              <a:t/>
            </a:r>
            <a:endParaRPr sz="1350">
              <a:solidFill>
                <a:srgbClr val="414042"/>
              </a:solidFill>
              <a:highlight>
                <a:schemeClr val="lt1"/>
              </a:highlight>
            </a:endParaRPr>
          </a:p>
          <a:p>
            <a:pPr indent="0" lvl="0" marL="0" rtl="0">
              <a:lnSpc>
                <a:spcPct val="115000"/>
              </a:lnSpc>
              <a:spcBef>
                <a:spcPts val="0"/>
              </a:spcBef>
              <a:spcAft>
                <a:spcPts val="1600"/>
              </a:spcAft>
              <a:buNone/>
            </a:pPr>
            <a:r>
              <a:rPr lang="en-GB" sz="2400">
                <a:solidFill>
                  <a:schemeClr val="dk2"/>
                </a:solidFill>
              </a:rPr>
              <a:t>I = V / R</a:t>
            </a:r>
            <a:endParaRPr sz="1350">
              <a:solidFill>
                <a:srgbClr val="414042"/>
              </a:solidFill>
              <a:highlight>
                <a:schemeClr val="lt1"/>
              </a:highlight>
            </a:endParaRPr>
          </a:p>
        </p:txBody>
      </p:sp>
      <p:sp>
        <p:nvSpPr>
          <p:cNvPr id="126" name="Shape 126"/>
          <p:cNvSpPr txBox="1"/>
          <p:nvPr/>
        </p:nvSpPr>
        <p:spPr>
          <a:xfrm>
            <a:off x="3131525" y="2578075"/>
            <a:ext cx="24717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